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000000"/>
          </p15:clr>
        </p15:guide>
        <p15:guide id="2" pos="3840">
          <p15:clr>
            <a:srgbClr val="000000"/>
          </p15:clr>
        </p15:guide>
      </p15:sldGuideLst>
    </p:ext>
    <p:ext uri="http://customooxmlschemas.google.com/">
      <go:slidesCustomData xmlns:go="http://customooxmlschemas.google.com/" r:id="rId38" roundtripDataSignature="AMtx7mgKSfVvOYnJuQKmcwjVsDqBS6Fx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MontserratExtraBold-boldItalic.fntdata"/><Relationship Id="rId14" Type="http://schemas.openxmlformats.org/officeDocument/2006/relationships/slide" Target="slides/slide9.xml"/><Relationship Id="rId36" Type="http://schemas.openxmlformats.org/officeDocument/2006/relationships/font" Target="fonts/MontserratExtraBold-bold.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1839076b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e1839076b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e1839076b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1839076b3_0_7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e1839076b3_0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96744aa9a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96744aa9a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e96744aa9a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96744aa9a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96744aa9a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e96744aa9a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1839076b3_0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1839076b3_0_8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e1839076b3_0_8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3fe9af5c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3fe9af5c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e3fe9af5c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c86056bb_0_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dfc86056bb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1839076b3_0_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1839076b3_0_8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e1839076b3_0_8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4152fefb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e4152fefb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fdf75e727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dfdf75e727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dfdf75e727_0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1839076b3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e1839076b3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1839076b3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e1839076b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1839076b3_0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1839076b3_0_3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e1839076b3_0_3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839076b3_0_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e1839076b3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1839076b3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e1839076b3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1839076b3_0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e1839076b3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1839076b3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1839076b3_0_5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e1839076b3_0_5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839076b3_0_6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1839076b3_0_6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e1839076b3_0_6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5" name="Shape 15"/>
        <p:cNvGrpSpPr/>
        <p:nvPr/>
      </p:nvGrpSpPr>
      <p:grpSpPr>
        <a:xfrm>
          <a:off x="0" y="0"/>
          <a:ext cx="0" cy="0"/>
          <a:chOff x="0" y="0"/>
          <a:chExt cx="0" cy="0"/>
        </a:xfrm>
      </p:grpSpPr>
      <p:sp>
        <p:nvSpPr>
          <p:cNvPr id="16" name="Google Shape;16;gdfc86056bb_0_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dfc86056bb_0_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gdfc86056bb_0_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dfc86056bb_0_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dfc86056bb_0_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71" name="Shape 71"/>
        <p:cNvGrpSpPr/>
        <p:nvPr/>
      </p:nvGrpSpPr>
      <p:grpSpPr>
        <a:xfrm>
          <a:off x="0" y="0"/>
          <a:ext cx="0" cy="0"/>
          <a:chOff x="0" y="0"/>
          <a:chExt cx="0" cy="0"/>
        </a:xfrm>
      </p:grpSpPr>
      <p:sp>
        <p:nvSpPr>
          <p:cNvPr id="72" name="Google Shape;72;p2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2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5" name="Google Shape;75;p2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8" name="Shape 78"/>
        <p:cNvGrpSpPr/>
        <p:nvPr/>
      </p:nvGrpSpPr>
      <p:grpSpPr>
        <a:xfrm>
          <a:off x="0" y="0"/>
          <a:ext cx="0" cy="0"/>
          <a:chOff x="0" y="0"/>
          <a:chExt cx="0" cy="0"/>
        </a:xfrm>
      </p:grpSpPr>
      <p:sp>
        <p:nvSpPr>
          <p:cNvPr id="79" name="Google Shape;79;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6"/>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4" name="Shape 84"/>
        <p:cNvGrpSpPr/>
        <p:nvPr/>
      </p:nvGrpSpPr>
      <p:grpSpPr>
        <a:xfrm>
          <a:off x="0" y="0"/>
          <a:ext cx="0" cy="0"/>
          <a:chOff x="0" y="0"/>
          <a:chExt cx="0" cy="0"/>
        </a:xfrm>
      </p:grpSpPr>
      <p:sp>
        <p:nvSpPr>
          <p:cNvPr id="85" name="Google Shape;85;p27"/>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7"/>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2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арточка имени">
  <p:cSld name="Карточка имени">
    <p:spTree>
      <p:nvGrpSpPr>
        <p:cNvPr id="21" name="Shape 21"/>
        <p:cNvGrpSpPr/>
        <p:nvPr/>
      </p:nvGrpSpPr>
      <p:grpSpPr>
        <a:xfrm>
          <a:off x="0" y="0"/>
          <a:ext cx="0" cy="0"/>
          <a:chOff x="0" y="0"/>
          <a:chExt cx="0" cy="0"/>
        </a:xfrm>
      </p:grpSpPr>
      <p:sp>
        <p:nvSpPr>
          <p:cNvPr id="22" name="Google Shape;22;p17"/>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4800"/>
              <a:buFont typeface="Calibri"/>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595959"/>
              </a:buClr>
              <a:buSzPts val="3200"/>
              <a:buNone/>
              <a:defRPr>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531813" y="4983163"/>
            <a:ext cx="7794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27" name="Shape 27"/>
        <p:cNvGrpSpPr/>
        <p:nvPr/>
      </p:nvGrpSpPr>
      <p:grpSpPr>
        <a:xfrm>
          <a:off x="0" y="0"/>
          <a:ext cx="0" cy="0"/>
          <a:chOff x="0" y="0"/>
          <a:chExt cx="0" cy="0"/>
        </a:xfrm>
      </p:grpSpPr>
      <p:sp>
        <p:nvSpPr>
          <p:cNvPr id="28" name="Google Shape;28;p1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0" name="Google Shape;30;p18"/>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3" name="Shape 33"/>
        <p:cNvGrpSpPr/>
        <p:nvPr/>
      </p:nvGrpSpPr>
      <p:grpSpPr>
        <a:xfrm>
          <a:off x="0" y="0"/>
          <a:ext cx="0" cy="0"/>
          <a:chOff x="0" y="0"/>
          <a:chExt cx="0" cy="0"/>
        </a:xfrm>
      </p:grpSpPr>
      <p:sp>
        <p:nvSpPr>
          <p:cNvPr id="34" name="Google Shape;34;p1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6" name="Google Shape;36;p19"/>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9"/>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9" name="Shape 39"/>
        <p:cNvGrpSpPr/>
        <p:nvPr/>
      </p:nvGrpSpPr>
      <p:grpSpPr>
        <a:xfrm>
          <a:off x="0" y="0"/>
          <a:ext cx="0" cy="0"/>
          <a:chOff x="0" y="0"/>
          <a:chExt cx="0" cy="0"/>
        </a:xfrm>
      </p:grpSpPr>
      <p:sp>
        <p:nvSpPr>
          <p:cNvPr id="40" name="Google Shape;40;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2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2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6" name="Shape 46"/>
        <p:cNvGrpSpPr/>
        <p:nvPr/>
      </p:nvGrpSpPr>
      <p:grpSpPr>
        <a:xfrm>
          <a:off x="0" y="0"/>
          <a:ext cx="0" cy="0"/>
          <a:chOff x="0" y="0"/>
          <a:chExt cx="0" cy="0"/>
        </a:xfrm>
      </p:grpSpPr>
      <p:sp>
        <p:nvSpPr>
          <p:cNvPr id="47" name="Google Shape;47;p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2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2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2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2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5" name="Shape 55"/>
        <p:cNvGrpSpPr/>
        <p:nvPr/>
      </p:nvGrpSpPr>
      <p:grpSpPr>
        <a:xfrm>
          <a:off x="0" y="0"/>
          <a:ext cx="0" cy="0"/>
          <a:chOff x="0" y="0"/>
          <a:chExt cx="0" cy="0"/>
        </a:xfrm>
      </p:grpSpPr>
      <p:sp>
        <p:nvSpPr>
          <p:cNvPr id="56" name="Google Shape;5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60" name="Shape 60"/>
        <p:cNvGrpSpPr/>
        <p:nvPr/>
      </p:nvGrpSpPr>
      <p:grpSpPr>
        <a:xfrm>
          <a:off x="0" y="0"/>
          <a:ext cx="0" cy="0"/>
          <a:chOff x="0" y="0"/>
          <a:chExt cx="0" cy="0"/>
        </a:xfrm>
      </p:grpSpPr>
      <p:sp>
        <p:nvSpPr>
          <p:cNvPr id="61" name="Google Shape;61;p2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4" name="Shape 64"/>
        <p:cNvGrpSpPr/>
        <p:nvPr/>
      </p:nvGrpSpPr>
      <p:grpSpPr>
        <a:xfrm>
          <a:off x="0" y="0"/>
          <a:ext cx="0" cy="0"/>
          <a:chOff x="0" y="0"/>
          <a:chExt cx="0" cy="0"/>
        </a:xfrm>
      </p:grpSpPr>
      <p:sp>
        <p:nvSpPr>
          <p:cNvPr id="65" name="Google Shape;65;p2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7" name="Google Shape;67;p2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8" name="Google Shape;68;p2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1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1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1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e1839076b3_0_0"/>
          <p:cNvPicPr preferRelativeResize="0"/>
          <p:nvPr/>
        </p:nvPicPr>
        <p:blipFill rotWithShape="1">
          <a:blip r:embed="rId3">
            <a:alphaModFix/>
          </a:blip>
          <a:srcRect b="0" l="0" r="4085" t="4425"/>
          <a:stretch/>
        </p:blipFill>
        <p:spPr>
          <a:xfrm flipH="1">
            <a:off x="0" y="0"/>
            <a:ext cx="12192000" cy="6858000"/>
          </a:xfrm>
          <a:prstGeom prst="rect">
            <a:avLst/>
          </a:prstGeom>
          <a:noFill/>
          <a:ln>
            <a:noFill/>
          </a:ln>
        </p:spPr>
      </p:pic>
      <p:grpSp>
        <p:nvGrpSpPr>
          <p:cNvPr id="96" name="Google Shape;96;ge1839076b3_0_0"/>
          <p:cNvGrpSpPr/>
          <p:nvPr/>
        </p:nvGrpSpPr>
        <p:grpSpPr>
          <a:xfrm>
            <a:off x="5772135" y="3238391"/>
            <a:ext cx="9113968" cy="9127583"/>
            <a:chOff x="6878707" y="3465525"/>
            <a:chExt cx="7856869" cy="7701302"/>
          </a:xfrm>
        </p:grpSpPr>
        <p:pic>
          <p:nvPicPr>
            <p:cNvPr id="97" name="Google Shape;97;ge1839076b3_0_0"/>
            <p:cNvPicPr preferRelativeResize="0"/>
            <p:nvPr/>
          </p:nvPicPr>
          <p:blipFill>
            <a:blip r:embed="rId4">
              <a:alphaModFix/>
            </a:blip>
            <a:stretch>
              <a:fillRect/>
            </a:stretch>
          </p:blipFill>
          <p:spPr>
            <a:xfrm rot="2665626">
              <a:off x="8056682" y="4565717"/>
              <a:ext cx="5500920" cy="5500919"/>
            </a:xfrm>
            <a:prstGeom prst="rect">
              <a:avLst/>
            </a:prstGeom>
            <a:noFill/>
            <a:ln>
              <a:noFill/>
            </a:ln>
          </p:spPr>
        </p:pic>
        <p:pic>
          <p:nvPicPr>
            <p:cNvPr id="98" name="Google Shape;98;ge1839076b3_0_0"/>
            <p:cNvPicPr preferRelativeResize="0"/>
            <p:nvPr/>
          </p:nvPicPr>
          <p:blipFill>
            <a:blip r:embed="rId4">
              <a:alphaModFix/>
            </a:blip>
            <a:stretch>
              <a:fillRect/>
            </a:stretch>
          </p:blipFill>
          <p:spPr>
            <a:xfrm rot="2665626">
              <a:off x="8056682" y="4565717"/>
              <a:ext cx="5500920" cy="5500919"/>
            </a:xfrm>
            <a:prstGeom prst="rect">
              <a:avLst/>
            </a:prstGeom>
            <a:noFill/>
            <a:ln>
              <a:noFill/>
            </a:ln>
          </p:spPr>
        </p:pic>
      </p:grpSp>
      <p:sp>
        <p:nvSpPr>
          <p:cNvPr id="99" name="Google Shape;99;ge1839076b3_0_0"/>
          <p:cNvSpPr/>
          <p:nvPr/>
        </p:nvSpPr>
        <p:spPr>
          <a:xfrm flipH="1" rot="-8100000">
            <a:off x="7544722" y="4840921"/>
            <a:ext cx="6641005" cy="6641005"/>
          </a:xfrm>
          <a:prstGeom prst="rtTriangle">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ge1839076b3_0_0"/>
          <p:cNvPicPr preferRelativeResize="0"/>
          <p:nvPr/>
        </p:nvPicPr>
        <p:blipFill>
          <a:blip r:embed="rId4">
            <a:alphaModFix/>
          </a:blip>
          <a:stretch>
            <a:fillRect/>
          </a:stretch>
        </p:blipFill>
        <p:spPr>
          <a:xfrm rot="2705362">
            <a:off x="-1674977" y="-5968498"/>
            <a:ext cx="9872778" cy="9872794"/>
          </a:xfrm>
          <a:prstGeom prst="rect">
            <a:avLst/>
          </a:prstGeom>
          <a:noFill/>
          <a:ln>
            <a:noFill/>
          </a:ln>
        </p:spPr>
      </p:pic>
      <p:sp>
        <p:nvSpPr>
          <p:cNvPr id="101" name="Google Shape;101;ge1839076b3_0_0"/>
          <p:cNvSpPr/>
          <p:nvPr/>
        </p:nvSpPr>
        <p:spPr>
          <a:xfrm rot="-2705305">
            <a:off x="-2329675" y="-5568031"/>
            <a:ext cx="9072049" cy="9071838"/>
          </a:xfrm>
          <a:prstGeom prst="rtTriangle">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ge1839076b3_0_0"/>
          <p:cNvCxnSpPr/>
          <p:nvPr/>
        </p:nvCxnSpPr>
        <p:spPr>
          <a:xfrm>
            <a:off x="13815634" y="-992840"/>
            <a:ext cx="5247300" cy="5247300"/>
          </a:xfrm>
          <a:prstGeom prst="straightConnector1">
            <a:avLst/>
          </a:prstGeom>
          <a:noFill/>
          <a:ln cap="flat" cmpd="sng" w="76200">
            <a:solidFill>
              <a:srgbClr val="FFFFFF"/>
            </a:solidFill>
            <a:prstDash val="solid"/>
            <a:round/>
            <a:headEnd len="med" w="med" type="none"/>
            <a:tailEnd len="med" w="med" type="none"/>
          </a:ln>
        </p:spPr>
      </p:cxnSp>
      <p:sp>
        <p:nvSpPr>
          <p:cNvPr id="103" name="Google Shape;103;ge1839076b3_0_0"/>
          <p:cNvSpPr txBox="1"/>
          <p:nvPr/>
        </p:nvSpPr>
        <p:spPr>
          <a:xfrm>
            <a:off x="696425" y="516225"/>
            <a:ext cx="5472900" cy="100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000000"/>
              </a:buClr>
              <a:buSzPts val="5900"/>
              <a:buFont typeface="Calibri"/>
              <a:buNone/>
            </a:pPr>
            <a:r>
              <a:rPr lang="ru-RU" sz="4600">
                <a:solidFill>
                  <a:srgbClr val="FFFFFF"/>
                </a:solidFill>
                <a:latin typeface="Montserrat ExtraBold"/>
                <a:ea typeface="Montserrat ExtraBold"/>
                <a:cs typeface="Montserrat ExtraBold"/>
                <a:sym typeface="Montserrat ExtraBold"/>
              </a:rPr>
              <a:t>Градиентная </a:t>
            </a:r>
            <a:endParaRPr sz="4600">
              <a:solidFill>
                <a:srgbClr val="FFFFFF"/>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Clr>
                <a:srgbClr val="000000"/>
              </a:buClr>
              <a:buSzPts val="5900"/>
              <a:buFont typeface="Calibri"/>
              <a:buNone/>
            </a:pPr>
            <a:r>
              <a:rPr lang="ru-RU" sz="4600">
                <a:solidFill>
                  <a:srgbClr val="FFFFFF"/>
                </a:solidFill>
                <a:latin typeface="Montserrat ExtraBold"/>
                <a:ea typeface="Montserrat ExtraBold"/>
                <a:cs typeface="Montserrat ExtraBold"/>
                <a:sym typeface="Montserrat ExtraBold"/>
              </a:rPr>
              <a:t>политика -</a:t>
            </a:r>
            <a:endParaRPr sz="4600">
              <a:solidFill>
                <a:srgbClr val="FFFFFF"/>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Clr>
                <a:srgbClr val="000000"/>
              </a:buClr>
              <a:buSzPts val="5900"/>
              <a:buFont typeface="Calibri"/>
              <a:buNone/>
            </a:pPr>
            <a:r>
              <a:rPr lang="ru-RU" sz="4600">
                <a:solidFill>
                  <a:srgbClr val="FFFFFF"/>
                </a:solidFill>
                <a:latin typeface="Montserrat Medium"/>
                <a:ea typeface="Montserrat Medium"/>
                <a:cs typeface="Montserrat Medium"/>
                <a:sym typeface="Montserrat Medium"/>
              </a:rPr>
              <a:t>Введение</a:t>
            </a:r>
            <a:endParaRPr sz="4600">
              <a:solidFill>
                <a:srgbClr val="FFFFFF"/>
              </a:solidFill>
              <a:latin typeface="Montserrat Medium"/>
              <a:ea typeface="Montserrat Medium"/>
              <a:cs typeface="Montserrat Medium"/>
              <a:sym typeface="Montserrat Medium"/>
            </a:endParaRPr>
          </a:p>
        </p:txBody>
      </p:sp>
      <p:pic>
        <p:nvPicPr>
          <p:cNvPr id="104" name="Google Shape;104;ge1839076b3_0_0"/>
          <p:cNvPicPr preferRelativeResize="0"/>
          <p:nvPr/>
        </p:nvPicPr>
        <p:blipFill>
          <a:blip r:embed="rId5">
            <a:alphaModFix/>
          </a:blip>
          <a:stretch>
            <a:fillRect/>
          </a:stretch>
        </p:blipFill>
        <p:spPr>
          <a:xfrm>
            <a:off x="8841350" y="444176"/>
            <a:ext cx="2937302" cy="402000"/>
          </a:xfrm>
          <a:prstGeom prst="rect">
            <a:avLst/>
          </a:prstGeom>
          <a:noFill/>
          <a:ln>
            <a:noFill/>
          </a:ln>
        </p:spPr>
      </p:pic>
      <p:sp>
        <p:nvSpPr>
          <p:cNvPr id="105" name="Google Shape;105;ge1839076b3_0_0"/>
          <p:cNvSpPr txBox="1"/>
          <p:nvPr/>
        </p:nvSpPr>
        <p:spPr>
          <a:xfrm>
            <a:off x="6855356" y="4692325"/>
            <a:ext cx="4923300" cy="457200"/>
          </a:xfrm>
          <a:prstGeom prst="rect">
            <a:avLst/>
          </a:prstGeom>
          <a:noFill/>
          <a:ln>
            <a:noFill/>
          </a:ln>
        </p:spPr>
        <p:txBody>
          <a:bodyPr anchorCtr="0" anchor="t" bIns="60925" lIns="121900" spcFirstLastPara="1" rIns="121900" wrap="square" tIns="60925">
            <a:noAutofit/>
          </a:bodyPr>
          <a:lstStyle/>
          <a:p>
            <a:pPr indent="0" lvl="0" marL="457200" rtl="0" algn="r">
              <a:spcBef>
                <a:spcPts val="0"/>
              </a:spcBef>
              <a:spcAft>
                <a:spcPts val="0"/>
              </a:spcAft>
              <a:buClr>
                <a:schemeClr val="dk1"/>
              </a:buClr>
              <a:buSzPts val="1100"/>
              <a:buFont typeface="Arial"/>
              <a:buNone/>
            </a:pPr>
            <a:r>
              <a:rPr lang="ru-RU" sz="2000">
                <a:solidFill>
                  <a:schemeClr val="lt1"/>
                </a:solidFill>
                <a:latin typeface="Montserrat"/>
                <a:ea typeface="Montserrat"/>
                <a:cs typeface="Montserrat"/>
                <a:sym typeface="Montserrat"/>
              </a:rPr>
              <a:t>Introduction to</a:t>
            </a:r>
            <a:endParaRPr sz="2000">
              <a:solidFill>
                <a:srgbClr val="FFFFFF"/>
              </a:solidFill>
              <a:latin typeface="Montserrat ExtraBold"/>
              <a:ea typeface="Montserrat ExtraBold"/>
              <a:cs typeface="Montserrat ExtraBold"/>
              <a:sym typeface="Montserrat ExtraBold"/>
            </a:endParaRPr>
          </a:p>
          <a:p>
            <a:pPr indent="0" lvl="0" marL="0" rtl="0" algn="r">
              <a:lnSpc>
                <a:spcPct val="100000"/>
              </a:lnSpc>
              <a:spcBef>
                <a:spcPts val="1200"/>
              </a:spcBef>
              <a:spcAft>
                <a:spcPts val="0"/>
              </a:spcAft>
              <a:buNone/>
            </a:pPr>
            <a:r>
              <a:rPr lang="ru-RU" sz="3100">
                <a:solidFill>
                  <a:srgbClr val="FFFFFF"/>
                </a:solidFill>
                <a:latin typeface="Montserrat ExtraBold"/>
                <a:ea typeface="Montserrat ExtraBold"/>
                <a:cs typeface="Montserrat ExtraBold"/>
                <a:sym typeface="Montserrat ExtraBold"/>
              </a:rPr>
              <a:t>Policy </a:t>
            </a:r>
            <a:endParaRPr sz="3100">
              <a:solidFill>
                <a:srgbClr val="FFFFFF"/>
              </a:solidFill>
              <a:latin typeface="Montserrat ExtraBold"/>
              <a:ea typeface="Montserrat ExtraBold"/>
              <a:cs typeface="Montserrat ExtraBold"/>
              <a:sym typeface="Montserrat ExtraBold"/>
            </a:endParaRPr>
          </a:p>
          <a:p>
            <a:pPr indent="0" lvl="0" marL="0" rtl="0" algn="r">
              <a:lnSpc>
                <a:spcPct val="100000"/>
              </a:lnSpc>
              <a:spcBef>
                <a:spcPts val="1200"/>
              </a:spcBef>
              <a:spcAft>
                <a:spcPts val="0"/>
              </a:spcAft>
              <a:buNone/>
            </a:pPr>
            <a:r>
              <a:rPr lang="ru-RU" sz="3100">
                <a:solidFill>
                  <a:srgbClr val="FFFFFF"/>
                </a:solidFill>
                <a:latin typeface="Montserrat ExtraBold"/>
                <a:ea typeface="Montserrat ExtraBold"/>
                <a:cs typeface="Montserrat ExtraBold"/>
                <a:sym typeface="Montserrat ExtraBold"/>
              </a:rPr>
              <a:t>Gradients</a:t>
            </a:r>
            <a:r>
              <a:rPr lang="ru-RU" sz="3100">
                <a:solidFill>
                  <a:srgbClr val="FFFFFF"/>
                </a:solidFill>
                <a:latin typeface="Montserrat"/>
                <a:ea typeface="Montserrat"/>
                <a:cs typeface="Montserrat"/>
                <a:sym typeface="Montserrat"/>
              </a:rPr>
              <a:t> </a:t>
            </a:r>
            <a:endParaRPr sz="3100">
              <a:solidFill>
                <a:srgbClr val="FFFFFF"/>
              </a:solidFill>
              <a:latin typeface="Montserrat"/>
              <a:ea typeface="Montserrat"/>
              <a:cs typeface="Montserrat"/>
              <a:sym typeface="Montserrat"/>
            </a:endParaRPr>
          </a:p>
          <a:p>
            <a:pPr indent="0" lvl="0" marL="457200" rtl="0" algn="r">
              <a:lnSpc>
                <a:spcPct val="100000"/>
              </a:lnSpc>
              <a:spcBef>
                <a:spcPts val="1200"/>
              </a:spcBef>
              <a:spcAft>
                <a:spcPts val="1200"/>
              </a:spcAft>
              <a:buNone/>
            </a:pPr>
            <a:r>
              <a:t/>
            </a:r>
            <a:endParaRPr sz="31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D:\Наташа\корел\сувалкина\презентация НЕЙРОНКИ\ДОД\20.png" id="216" name="Google Shape;216;ge1839076b3_0_702"/>
          <p:cNvPicPr preferRelativeResize="0"/>
          <p:nvPr/>
        </p:nvPicPr>
        <p:blipFill rotWithShape="1">
          <a:blip r:embed="rId3">
            <a:alphaModFix/>
          </a:blip>
          <a:srcRect b="0" l="0" r="0" t="0"/>
          <a:stretch/>
        </p:blipFill>
        <p:spPr>
          <a:xfrm flipH="1" rot="-2699996">
            <a:off x="-3326735" y="-767354"/>
            <a:ext cx="9851621" cy="4974482"/>
          </a:xfrm>
          <a:prstGeom prst="flowChartExtract">
            <a:avLst/>
          </a:prstGeom>
          <a:noFill/>
          <a:ln>
            <a:noFill/>
          </a:ln>
        </p:spPr>
      </p:pic>
      <p:pic>
        <p:nvPicPr>
          <p:cNvPr id="217" name="Google Shape;217;ge1839076b3_0_702"/>
          <p:cNvPicPr preferRelativeResize="0"/>
          <p:nvPr/>
        </p:nvPicPr>
        <p:blipFill>
          <a:blip r:embed="rId4">
            <a:alphaModFix/>
          </a:blip>
          <a:stretch>
            <a:fillRect/>
          </a:stretch>
        </p:blipFill>
        <p:spPr>
          <a:xfrm>
            <a:off x="1874638" y="4138659"/>
            <a:ext cx="9305525" cy="2585992"/>
          </a:xfrm>
          <a:prstGeom prst="rect">
            <a:avLst/>
          </a:prstGeom>
          <a:noFill/>
          <a:ln>
            <a:noFill/>
          </a:ln>
        </p:spPr>
      </p:pic>
      <p:sp>
        <p:nvSpPr>
          <p:cNvPr id="218" name="Google Shape;218;ge1839076b3_0_702"/>
          <p:cNvSpPr/>
          <p:nvPr/>
        </p:nvSpPr>
        <p:spPr>
          <a:xfrm rot="-8100000">
            <a:off x="-1853943" y="4417081"/>
            <a:ext cx="2948635"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ge1839076b3_0_702"/>
          <p:cNvCxnSpPr/>
          <p:nvPr/>
        </p:nvCxnSpPr>
        <p:spPr>
          <a:xfrm rot="10800000">
            <a:off x="667200" y="1371600"/>
            <a:ext cx="11562900" cy="0"/>
          </a:xfrm>
          <a:prstGeom prst="straightConnector1">
            <a:avLst/>
          </a:prstGeom>
          <a:noFill/>
          <a:ln cap="flat" cmpd="sng" w="38100">
            <a:solidFill>
              <a:srgbClr val="000000"/>
            </a:solidFill>
            <a:prstDash val="solid"/>
            <a:round/>
            <a:headEnd len="med" w="med" type="none"/>
            <a:tailEnd len="med" w="med" type="none"/>
          </a:ln>
        </p:spPr>
      </p:cxnSp>
      <p:sp>
        <p:nvSpPr>
          <p:cNvPr id="220" name="Google Shape;220;ge1839076b3_0_702"/>
          <p:cNvSpPr txBox="1"/>
          <p:nvPr>
            <p:ph idx="1" type="body"/>
          </p:nvPr>
        </p:nvSpPr>
        <p:spPr>
          <a:xfrm>
            <a:off x="422100" y="1522050"/>
            <a:ext cx="11639100" cy="38139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1000"/>
              </a:spcBef>
              <a:spcAft>
                <a:spcPts val="0"/>
              </a:spcAft>
              <a:buClr>
                <a:schemeClr val="dk1"/>
              </a:buClr>
              <a:buSzPts val="1500"/>
              <a:buFont typeface="Montserrat"/>
              <a:buChar char="●"/>
            </a:pPr>
            <a:r>
              <a:rPr lang="ru-RU" sz="1500">
                <a:solidFill>
                  <a:schemeClr val="dk1"/>
                </a:solidFill>
                <a:latin typeface="Montserrat"/>
                <a:ea typeface="Montserrat"/>
                <a:cs typeface="Montserrat"/>
                <a:sym typeface="Montserrat"/>
              </a:rPr>
              <a:t>Непрерывные награды - это когда награда выдается за каждое действие агента. Обычно, это значит что что-то значимое (за что можно назначить награду) происходит на каждом шаге эпизода.</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Clr>
                <a:schemeClr val="dk1"/>
              </a:buClr>
              <a:buSzPts val="1500"/>
              <a:buFont typeface="Montserrat"/>
              <a:buChar char="●"/>
            </a:pPr>
            <a:r>
              <a:rPr lang="ru-RU" sz="1500">
                <a:solidFill>
                  <a:schemeClr val="dk1"/>
                </a:solidFill>
                <a:latin typeface="Montserrat"/>
                <a:ea typeface="Montserrat"/>
                <a:cs typeface="Montserrat"/>
                <a:sym typeface="Montserrat"/>
              </a:rPr>
              <a:t>Такие награды также нужно предобрабатывать, т.к. нужно компенсировать за тот факт, что награды выдаются без учета того как текущее событие может повлиять на будущие. </a:t>
            </a:r>
            <a:endParaRPr sz="1500">
              <a:solidFill>
                <a:schemeClr val="dk1"/>
              </a:solidFill>
              <a:latin typeface="Montserrat"/>
              <a:ea typeface="Montserrat"/>
              <a:cs typeface="Montserrat"/>
              <a:sym typeface="Montserrat"/>
            </a:endParaRPr>
          </a:p>
          <a:p>
            <a:pPr indent="-323850" lvl="0" marL="457200" rtl="0" algn="l">
              <a:lnSpc>
                <a:spcPct val="100000"/>
              </a:lnSpc>
              <a:spcBef>
                <a:spcPts val="1000"/>
              </a:spcBef>
              <a:spcAft>
                <a:spcPts val="0"/>
              </a:spcAft>
              <a:buClr>
                <a:schemeClr val="dk1"/>
              </a:buClr>
              <a:buSzPts val="1500"/>
              <a:buFont typeface="Montserrat"/>
              <a:buChar char="●"/>
            </a:pPr>
            <a:r>
              <a:rPr lang="ru-RU" sz="1500">
                <a:solidFill>
                  <a:schemeClr val="dk1"/>
                </a:solidFill>
                <a:latin typeface="Montserrat"/>
                <a:ea typeface="Montserrat"/>
                <a:cs typeface="Montserrat"/>
                <a:sym typeface="Montserrat"/>
              </a:rPr>
              <a:t>Пример: играем в шахматы, и используем ферзя чтобы взять пешку противника (получаем положительную награду). На следующем шаге теряем ферзя (получаем небольшую большую отрицательную награду). Нам нужно предобработать награды чтобы была отрицательная награда на момент взятие пешки).</a:t>
            </a:r>
            <a:endParaRPr sz="1500">
              <a:solidFill>
                <a:schemeClr val="dk1"/>
              </a:solidFill>
              <a:latin typeface="Montserrat"/>
              <a:ea typeface="Montserrat"/>
              <a:cs typeface="Montserrat"/>
              <a:sym typeface="Montserrat"/>
            </a:endParaRPr>
          </a:p>
          <a:p>
            <a:pPr indent="0" lvl="0" marL="0" rtl="0" algn="l">
              <a:lnSpc>
                <a:spcPct val="100000"/>
              </a:lnSpc>
              <a:spcBef>
                <a:spcPts val="1000"/>
              </a:spcBef>
              <a:spcAft>
                <a:spcPts val="0"/>
              </a:spcAft>
              <a:buNone/>
            </a:pPr>
            <a:r>
              <a:t/>
            </a:r>
            <a:endParaRPr sz="1500">
              <a:solidFill>
                <a:schemeClr val="dk1"/>
              </a:solidFill>
              <a:latin typeface="Montserrat"/>
              <a:ea typeface="Montserrat"/>
              <a:cs typeface="Montserrat"/>
              <a:sym typeface="Montserrat"/>
            </a:endParaRPr>
          </a:p>
          <a:p>
            <a:pPr indent="0" lvl="0" marL="91440" rtl="0" algn="l">
              <a:lnSpc>
                <a:spcPct val="150000"/>
              </a:lnSpc>
              <a:spcBef>
                <a:spcPts val="1400"/>
              </a:spcBef>
              <a:spcAft>
                <a:spcPts val="0"/>
              </a:spcAft>
              <a:buSzPts val="1800"/>
              <a:buNone/>
            </a:pPr>
            <a:r>
              <a:t/>
            </a:r>
            <a:endParaRPr sz="1500">
              <a:solidFill>
                <a:schemeClr val="dk1"/>
              </a:solidFill>
              <a:latin typeface="Montserrat"/>
              <a:ea typeface="Montserrat"/>
              <a:cs typeface="Montserrat"/>
              <a:sym typeface="Montserrat"/>
            </a:endParaRPr>
          </a:p>
          <a:p>
            <a:pPr indent="0" lvl="0" marL="0" rtl="0" algn="l">
              <a:lnSpc>
                <a:spcPct val="150000"/>
              </a:lnSpc>
              <a:spcBef>
                <a:spcPts val="1000"/>
              </a:spcBef>
              <a:spcAft>
                <a:spcPts val="0"/>
              </a:spcAft>
              <a:buSzPts val="1800"/>
              <a:buNone/>
            </a:pPr>
            <a:r>
              <a:t/>
            </a:r>
            <a:endParaRPr sz="1500">
              <a:solidFill>
                <a:schemeClr val="dk1"/>
              </a:solidFill>
              <a:latin typeface="Montserrat"/>
              <a:ea typeface="Montserrat"/>
              <a:cs typeface="Montserrat"/>
              <a:sym typeface="Montserrat"/>
            </a:endParaRPr>
          </a:p>
          <a:p>
            <a:pPr indent="0" lvl="0" marL="457200" rtl="0" algn="l">
              <a:lnSpc>
                <a:spcPct val="150000"/>
              </a:lnSpc>
              <a:spcBef>
                <a:spcPts val="1000"/>
              </a:spcBef>
              <a:spcAft>
                <a:spcPts val="0"/>
              </a:spcAft>
              <a:buSzPts val="1800"/>
              <a:buNone/>
            </a:pPr>
            <a:r>
              <a:t/>
            </a:r>
            <a:endParaRPr sz="1500">
              <a:solidFill>
                <a:schemeClr val="dk1"/>
              </a:solidFill>
              <a:latin typeface="Montserrat"/>
              <a:ea typeface="Montserrat"/>
              <a:cs typeface="Montserrat"/>
              <a:sym typeface="Montserrat"/>
            </a:endParaRPr>
          </a:p>
          <a:p>
            <a:pPr indent="0" lvl="0" marL="0" rtl="0" algn="l">
              <a:lnSpc>
                <a:spcPct val="150000"/>
              </a:lnSpc>
              <a:spcBef>
                <a:spcPts val="1000"/>
              </a:spcBef>
              <a:spcAft>
                <a:spcPts val="1000"/>
              </a:spcAft>
              <a:buSzPts val="1800"/>
              <a:buNone/>
            </a:pPr>
            <a:r>
              <a:t/>
            </a:r>
            <a:endParaRPr sz="1500">
              <a:solidFill>
                <a:schemeClr val="dk1"/>
              </a:solidFill>
              <a:latin typeface="Montserrat"/>
              <a:ea typeface="Montserrat"/>
              <a:cs typeface="Montserrat"/>
              <a:sym typeface="Montserrat"/>
            </a:endParaRPr>
          </a:p>
        </p:txBody>
      </p:sp>
      <p:sp>
        <p:nvSpPr>
          <p:cNvPr id="221" name="Google Shape;221;ge1839076b3_0_702"/>
          <p:cNvSpPr txBox="1"/>
          <p:nvPr/>
        </p:nvSpPr>
        <p:spPr>
          <a:xfrm>
            <a:off x="1654500" y="3541725"/>
            <a:ext cx="978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u="sng">
                <a:latin typeface="Montserrat"/>
                <a:ea typeface="Montserrat"/>
                <a:cs typeface="Montserrat"/>
                <a:sym typeface="Montserrat"/>
              </a:rPr>
              <a:t>Итоги предобработки</a:t>
            </a:r>
            <a:endParaRPr b="1" sz="2000" u="sng">
              <a:latin typeface="Montserrat"/>
              <a:ea typeface="Montserrat"/>
              <a:cs typeface="Montserrat"/>
              <a:sym typeface="Montserrat"/>
            </a:endParaRPr>
          </a:p>
        </p:txBody>
      </p:sp>
      <p:sp>
        <p:nvSpPr>
          <p:cNvPr id="222" name="Google Shape;222;ge1839076b3_0_702"/>
          <p:cNvSpPr txBox="1"/>
          <p:nvPr/>
        </p:nvSpPr>
        <p:spPr>
          <a:xfrm flipH="1">
            <a:off x="577050" y="424025"/>
            <a:ext cx="11329200" cy="918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500"/>
              <a:buFont typeface="Arial"/>
              <a:buNone/>
            </a:pPr>
            <a:r>
              <a:rPr lang="ru-RU" sz="4400">
                <a:solidFill>
                  <a:schemeClr val="dk1"/>
                </a:solidFill>
                <a:latin typeface="Montserrat ExtraBold"/>
                <a:ea typeface="Montserrat ExtraBold"/>
                <a:cs typeface="Montserrat ExtraBold"/>
                <a:sym typeface="Montserrat ExtraBold"/>
              </a:rPr>
              <a:t>Сценарий - непрерывные награды</a:t>
            </a:r>
            <a:endParaRPr i="0" sz="5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600"/>
                                        <p:tgtEl>
                                          <p:spTgt spid="2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e96744aa9a_0_196"/>
          <p:cNvSpPr/>
          <p:nvPr/>
        </p:nvSpPr>
        <p:spPr>
          <a:xfrm rot="10800000">
            <a:off x="-2672925" y="0"/>
            <a:ext cx="5359500" cy="5717400"/>
          </a:xfrm>
          <a:prstGeom prst="triangle">
            <a:avLst>
              <a:gd fmla="val 50068" name="adj"/>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sp>
        <p:nvSpPr>
          <p:cNvPr id="229" name="Google Shape;229;ge96744aa9a_0_196"/>
          <p:cNvSpPr/>
          <p:nvPr/>
        </p:nvSpPr>
        <p:spPr>
          <a:xfrm>
            <a:off x="11097438" y="4553750"/>
            <a:ext cx="2188800" cy="22665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pic>
        <p:nvPicPr>
          <p:cNvPr id="230" name="Google Shape;230;ge96744aa9a_0_196"/>
          <p:cNvPicPr preferRelativeResize="0"/>
          <p:nvPr/>
        </p:nvPicPr>
        <p:blipFill rotWithShape="1">
          <a:blip r:embed="rId3">
            <a:alphaModFix/>
          </a:blip>
          <a:srcRect b="0" l="43381" r="8201" t="0"/>
          <a:stretch/>
        </p:blipFill>
        <p:spPr>
          <a:xfrm>
            <a:off x="-2600950" y="-24000"/>
            <a:ext cx="5795700" cy="6906000"/>
          </a:xfrm>
          <a:prstGeom prst="parallelogram">
            <a:avLst>
              <a:gd fmla="val 55188" name="adj"/>
            </a:avLst>
          </a:prstGeom>
          <a:noFill/>
          <a:ln>
            <a:noFill/>
          </a:ln>
        </p:spPr>
      </p:pic>
      <p:sp>
        <p:nvSpPr>
          <p:cNvPr id="231" name="Google Shape;231;ge96744aa9a_0_196"/>
          <p:cNvSpPr/>
          <p:nvPr/>
        </p:nvSpPr>
        <p:spPr>
          <a:xfrm>
            <a:off x="2924303" y="346250"/>
            <a:ext cx="10196100" cy="10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3200" u="sng">
                <a:solidFill>
                  <a:srgbClr val="1155CC"/>
                </a:solidFill>
                <a:latin typeface="Montserrat ExtraBold"/>
                <a:ea typeface="Montserrat ExtraBold"/>
                <a:cs typeface="Montserrat ExtraBold"/>
                <a:sym typeface="Montserrat ExtraBold"/>
              </a:rPr>
              <a:t>Обучение в соответствии с политикой</a:t>
            </a:r>
            <a:endParaRPr sz="3200" u="sng">
              <a:solidFill>
                <a:srgbClr val="1155CC"/>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i="1" lang="ru-RU" sz="2000">
                <a:solidFill>
                  <a:srgbClr val="1155CC"/>
                </a:solidFill>
                <a:latin typeface="Montserrat ExtraBold"/>
                <a:ea typeface="Montserrat ExtraBold"/>
                <a:cs typeface="Montserrat ExtraBold"/>
                <a:sym typeface="Montserrat ExtraBold"/>
              </a:rPr>
              <a:t>(On-policy learning)</a:t>
            </a:r>
            <a:endParaRPr i="1" sz="2000">
              <a:solidFill>
                <a:srgbClr val="1155CC"/>
              </a:solidFill>
              <a:latin typeface="Montserrat ExtraBold"/>
              <a:ea typeface="Montserrat ExtraBold"/>
              <a:cs typeface="Montserrat ExtraBold"/>
              <a:sym typeface="Montserrat ExtraBold"/>
            </a:endParaRPr>
          </a:p>
        </p:txBody>
      </p:sp>
      <p:sp>
        <p:nvSpPr>
          <p:cNvPr id="232" name="Google Shape;232;ge96744aa9a_0_196"/>
          <p:cNvSpPr txBox="1"/>
          <p:nvPr>
            <p:ph idx="1" type="body"/>
          </p:nvPr>
        </p:nvSpPr>
        <p:spPr>
          <a:xfrm>
            <a:off x="2271525" y="1918475"/>
            <a:ext cx="8923800" cy="44085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Термин “</a:t>
            </a:r>
            <a:r>
              <a:rPr i="1" lang="ru-RU" sz="1500">
                <a:solidFill>
                  <a:schemeClr val="dk1"/>
                </a:solidFill>
                <a:latin typeface="Montserrat"/>
                <a:ea typeface="Montserrat"/>
                <a:cs typeface="Montserrat"/>
                <a:sym typeface="Montserrat"/>
              </a:rPr>
              <a:t>Обучение в соответствии с политикой” </a:t>
            </a:r>
            <a:r>
              <a:rPr lang="ru-RU" sz="1500">
                <a:solidFill>
                  <a:schemeClr val="dk1"/>
                </a:solidFill>
                <a:latin typeface="Montserrat"/>
                <a:ea typeface="Montserrat"/>
                <a:cs typeface="Montserrat"/>
                <a:sym typeface="Montserrat"/>
              </a:rPr>
              <a:t>означает, обучение политики </a:t>
            </a:r>
            <a:r>
              <a:rPr i="1" lang="ru-RU" sz="1500">
                <a:solidFill>
                  <a:schemeClr val="dk1"/>
                </a:solidFill>
                <a:latin typeface="Montserrat"/>
                <a:ea typeface="Montserrat"/>
                <a:cs typeface="Montserrat"/>
                <a:sym typeface="Montserrat"/>
              </a:rPr>
              <a:t>(т.е. нейронной сети)</a:t>
            </a:r>
            <a:r>
              <a:rPr lang="ru-RU" sz="1500">
                <a:solidFill>
                  <a:schemeClr val="dk1"/>
                </a:solidFill>
                <a:latin typeface="Montserrat"/>
                <a:ea typeface="Montserrat"/>
                <a:cs typeface="Montserrat"/>
                <a:sym typeface="Montserrat"/>
              </a:rPr>
              <a:t> может происходить только на тех данных, которые мы получили от этой политики. Это потому, что мы пытаемся улучшить всю текущую политику, т.е. мы не можем её обучать по очереди, на одном кадре который показывает одну или несколько специфичных ситуаций. </a:t>
            </a:r>
            <a:endParaRPr sz="15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То, что данный подход требует обучение в соответствии с политикой, можно доказать при математическом выводе функции ошибки (которую мы рассмотрим чуть позже). Однако, в этом занятии мы попытаемся понять почему это так используя интуицию.</a:t>
            </a:r>
            <a:endParaRPr sz="1500">
              <a:solidFill>
                <a:schemeClr val="dk1"/>
              </a:solidFill>
              <a:latin typeface="Montserrat"/>
              <a:ea typeface="Montserrat"/>
              <a:cs typeface="Montserrat"/>
              <a:sym typeface="Montserrat"/>
            </a:endParaRPr>
          </a:p>
          <a:p>
            <a:pPr indent="0" lvl="0" marL="457200" rtl="0" algn="l">
              <a:lnSpc>
                <a:spcPct val="100000"/>
              </a:lnSpc>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Нужно вспомнить, что мы работаем с алгоритмом, который только рассматривает текущее состояние среды. Это называется </a:t>
            </a:r>
            <a:r>
              <a:rPr b="1" lang="ru-RU" sz="1500">
                <a:solidFill>
                  <a:schemeClr val="dk1"/>
                </a:solidFill>
                <a:latin typeface="Montserrat"/>
                <a:ea typeface="Montserrat"/>
                <a:cs typeface="Montserrat"/>
                <a:sym typeface="Montserrat"/>
              </a:rPr>
              <a:t>марковский процесс решений</a:t>
            </a:r>
            <a:r>
              <a:rPr lang="ru-RU" sz="1500">
                <a:solidFill>
                  <a:schemeClr val="dk1"/>
                </a:solidFill>
                <a:latin typeface="Montserrat"/>
                <a:ea typeface="Montserrat"/>
                <a:cs typeface="Montserrat"/>
                <a:sym typeface="Montserrat"/>
              </a:rPr>
              <a:t>, и каждое состояние в этом процессе является </a:t>
            </a:r>
            <a:r>
              <a:rPr b="1" lang="ru-RU" sz="1500">
                <a:solidFill>
                  <a:schemeClr val="dk1"/>
                </a:solidFill>
                <a:latin typeface="Montserrat"/>
                <a:ea typeface="Montserrat"/>
                <a:cs typeface="Montserrat"/>
                <a:sym typeface="Montserrat"/>
              </a:rPr>
              <a:t>марковским состоянием.</a:t>
            </a:r>
            <a:r>
              <a:rPr lang="ru-RU" sz="1500">
                <a:solidFill>
                  <a:schemeClr val="dk1"/>
                </a:solidFill>
                <a:latin typeface="Montserrat"/>
                <a:ea typeface="Montserrat"/>
                <a:cs typeface="Montserrat"/>
                <a:sym typeface="Montserrat"/>
              </a:rPr>
              <a:t> Подобные термины можно часто услышать в литературе, но по факту они лишь означают что алгоритм может смотреть на текущее состояние среды для выбора правильного действия - ему не нужно помнить какое было состояния среды n шагов в прошлом.</a:t>
            </a:r>
            <a:endParaRPr sz="1500">
              <a:solidFill>
                <a:schemeClr val="dk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Clr>
                <a:schemeClr val="dk1"/>
              </a:buClr>
              <a:buSzPts val="1500"/>
              <a:buFont typeface="Montserrat"/>
              <a:buChar char="●"/>
            </a:pPr>
            <a:r>
              <a:rPr lang="ru-RU" sz="1500">
                <a:solidFill>
                  <a:schemeClr val="dk1"/>
                </a:solidFill>
                <a:latin typeface="Montserrat"/>
                <a:ea typeface="Montserrat"/>
                <a:cs typeface="Montserrat"/>
                <a:sym typeface="Montserrat"/>
              </a:rPr>
              <a:t>Как это относиться к обучению в соответствии с политикой?</a:t>
            </a:r>
            <a:endParaRPr sz="1500">
              <a:solidFill>
                <a:schemeClr val="dk1"/>
              </a:solidFill>
              <a:latin typeface="Montserrat"/>
              <a:ea typeface="Montserrat"/>
              <a:cs typeface="Montserrat"/>
              <a:sym typeface="Montserrat"/>
            </a:endParaRPr>
          </a:p>
        </p:txBody>
      </p:sp>
      <p:sp>
        <p:nvSpPr>
          <p:cNvPr id="233" name="Google Shape;233;ge96744aa9a_0_196"/>
          <p:cNvSpPr txBox="1"/>
          <p:nvPr/>
        </p:nvSpPr>
        <p:spPr>
          <a:xfrm>
            <a:off x="2686575" y="1462150"/>
            <a:ext cx="809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u="sng"/>
              <a:t>Почему нужно обучать сразу на всём эпизоде?</a:t>
            </a:r>
            <a:endParaRPr sz="2200"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e96744aa9a_0_205"/>
          <p:cNvSpPr/>
          <p:nvPr/>
        </p:nvSpPr>
        <p:spPr>
          <a:xfrm rot="10800000">
            <a:off x="-2672925" y="0"/>
            <a:ext cx="5359500" cy="5717400"/>
          </a:xfrm>
          <a:prstGeom prst="triangle">
            <a:avLst>
              <a:gd fmla="val 50068" name="adj"/>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sp>
        <p:nvSpPr>
          <p:cNvPr id="240" name="Google Shape;240;ge96744aa9a_0_205"/>
          <p:cNvSpPr/>
          <p:nvPr/>
        </p:nvSpPr>
        <p:spPr>
          <a:xfrm>
            <a:off x="11097438" y="4553750"/>
            <a:ext cx="2188800" cy="22665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solidFill>
                  <a:srgbClr val="1155CC"/>
                </a:solidFill>
              </a:rPr>
              <a:t> </a:t>
            </a:r>
            <a:endParaRPr sz="1500">
              <a:solidFill>
                <a:srgbClr val="1155CC"/>
              </a:solidFill>
            </a:endParaRPr>
          </a:p>
        </p:txBody>
      </p:sp>
      <p:sp>
        <p:nvSpPr>
          <p:cNvPr id="241" name="Google Shape;241;ge96744aa9a_0_205"/>
          <p:cNvSpPr/>
          <p:nvPr/>
        </p:nvSpPr>
        <p:spPr>
          <a:xfrm>
            <a:off x="2924303" y="346250"/>
            <a:ext cx="10196100" cy="10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ru-RU" sz="3200" u="sng">
                <a:solidFill>
                  <a:srgbClr val="1155CC"/>
                </a:solidFill>
                <a:latin typeface="Montserrat ExtraBold"/>
                <a:ea typeface="Montserrat ExtraBold"/>
                <a:cs typeface="Montserrat ExtraBold"/>
                <a:sym typeface="Montserrat ExtraBold"/>
              </a:rPr>
              <a:t>Обучение в соответствии с политикой</a:t>
            </a:r>
            <a:endParaRPr sz="3200" u="sng">
              <a:solidFill>
                <a:srgbClr val="1155CC"/>
              </a:solidFill>
              <a:latin typeface="Montserrat ExtraBold"/>
              <a:ea typeface="Montserrat ExtraBold"/>
              <a:cs typeface="Montserrat ExtraBold"/>
              <a:sym typeface="Montserrat ExtraBold"/>
            </a:endParaRPr>
          </a:p>
          <a:p>
            <a:pPr indent="0" lvl="0" marL="0" rtl="0" algn="l">
              <a:spcBef>
                <a:spcPts val="0"/>
              </a:spcBef>
              <a:spcAft>
                <a:spcPts val="0"/>
              </a:spcAft>
              <a:buSzPts val="1100"/>
              <a:buNone/>
            </a:pPr>
            <a:r>
              <a:rPr i="1" lang="ru-RU" sz="2000">
                <a:solidFill>
                  <a:srgbClr val="1155CC"/>
                </a:solidFill>
                <a:latin typeface="Montserrat ExtraBold"/>
                <a:ea typeface="Montserrat ExtraBold"/>
                <a:cs typeface="Montserrat ExtraBold"/>
                <a:sym typeface="Montserrat ExtraBold"/>
              </a:rPr>
              <a:t>(On-policy learning)</a:t>
            </a:r>
            <a:endParaRPr i="1" sz="2000">
              <a:solidFill>
                <a:srgbClr val="1155CC"/>
              </a:solidFill>
              <a:latin typeface="Montserrat ExtraBold"/>
              <a:ea typeface="Montserrat ExtraBold"/>
              <a:cs typeface="Montserrat ExtraBold"/>
              <a:sym typeface="Montserrat ExtraBold"/>
            </a:endParaRPr>
          </a:p>
        </p:txBody>
      </p:sp>
      <p:sp>
        <p:nvSpPr>
          <p:cNvPr id="242" name="Google Shape;242;ge96744aa9a_0_205"/>
          <p:cNvSpPr txBox="1"/>
          <p:nvPr>
            <p:ph idx="1" type="body"/>
          </p:nvPr>
        </p:nvSpPr>
        <p:spPr>
          <a:xfrm>
            <a:off x="2396050" y="1430825"/>
            <a:ext cx="8701500" cy="53424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При model.fit(batch_size = 32) веса обновляются после обработки каждого пакета, который состоит из 32 рандомно-выбранных марковских состояний. Соответственно, после первого пакета, политика обновляется и дальнейшее обучение не происходит в соответствии с политикой.</a:t>
            </a:r>
            <a:endParaRPr sz="1500">
              <a:solidFill>
                <a:schemeClr val="dk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Также н</a:t>
            </a:r>
            <a:r>
              <a:rPr lang="ru-RU" sz="1500">
                <a:solidFill>
                  <a:schemeClr val="dk1"/>
                </a:solidFill>
                <a:latin typeface="Montserrat"/>
                <a:ea typeface="Montserrat"/>
                <a:cs typeface="Montserrat"/>
                <a:sym typeface="Montserrat"/>
              </a:rPr>
              <a:t>ужно понимать, что batch_size = 32 показывает только 32 разные ситуации, которая политика рассматривала в эпизоде. Однако, чтобы полностью понять на сколько текущая политика </a:t>
            </a:r>
            <a:r>
              <a:rPr lang="ru-RU" sz="1500">
                <a:solidFill>
                  <a:schemeClr val="dk1"/>
                </a:solidFill>
                <a:latin typeface="Montserrat"/>
                <a:ea typeface="Montserrat"/>
                <a:cs typeface="Montserrat"/>
                <a:sym typeface="Montserrat"/>
              </a:rPr>
              <a:t>хорошая</a:t>
            </a:r>
            <a:r>
              <a:rPr lang="ru-RU" sz="1500">
                <a:solidFill>
                  <a:schemeClr val="dk1"/>
                </a:solidFill>
                <a:latin typeface="Montserrat"/>
                <a:ea typeface="Montserrat"/>
                <a:cs typeface="Montserrat"/>
                <a:sym typeface="Montserrat"/>
              </a:rPr>
              <a:t> или плохая, нам нужно рассмотреть именно </a:t>
            </a:r>
            <a:r>
              <a:rPr b="1" lang="ru-RU" sz="1500">
                <a:solidFill>
                  <a:schemeClr val="dk1"/>
                </a:solidFill>
                <a:latin typeface="Montserrat"/>
                <a:ea typeface="Montserrat"/>
                <a:cs typeface="Montserrat"/>
                <a:sym typeface="Montserrat"/>
              </a:rPr>
              <a:t>всё</a:t>
            </a:r>
            <a:r>
              <a:rPr lang="ru-RU" sz="1500">
                <a:solidFill>
                  <a:schemeClr val="dk1"/>
                </a:solidFill>
                <a:latin typeface="Montserrat"/>
                <a:ea typeface="Montserrat"/>
                <a:cs typeface="Montserrat"/>
                <a:sym typeface="Montserrat"/>
              </a:rPr>
              <a:t>, что текущая политика делает. Для этого нужно обучать одновременно на всём эпизоде - можно даже обучать на несколько эпизодов одновременно, в рамках одного пакета.</a:t>
            </a:r>
            <a:endParaRPr sz="1500">
              <a:solidFill>
                <a:schemeClr val="dk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По сути, она может увидеть два идентичных состояния S из двух разных эпизодов, и принять в них одинаковые действия A, однако получить положительную награду в первом, а во втором - отрицательную. Из-за этого она будет сильно путаться при обучении и в итоге ничему не сможет научиться.</a:t>
            </a:r>
            <a:endParaRPr sz="15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500">
              <a:solidFill>
                <a:schemeClr val="dk1"/>
              </a:solidFill>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ru-RU" sz="1500">
                <a:solidFill>
                  <a:schemeClr val="dk1"/>
                </a:solidFill>
                <a:latin typeface="Montserrat"/>
                <a:ea typeface="Montserrat"/>
                <a:cs typeface="Montserrat"/>
                <a:sym typeface="Montserrat"/>
              </a:rPr>
              <a:t>В результате, функция ошибки для градиентной политике является интегралом за весь эпизод среды. Это значит что мы должны использовать .train_on_batch() на всём игровом эпизоде, особенно когда среда выдает непрерывные награды.</a:t>
            </a:r>
            <a:endParaRPr sz="1500">
              <a:solidFill>
                <a:schemeClr val="dk1"/>
              </a:solidFill>
              <a:latin typeface="Montserrat"/>
              <a:ea typeface="Montserrat"/>
              <a:cs typeface="Montserrat"/>
              <a:sym typeface="Montserrat"/>
            </a:endParaRPr>
          </a:p>
          <a:p>
            <a:pPr indent="0" lvl="0" marL="0" rtl="0" algn="l">
              <a:lnSpc>
                <a:spcPct val="115000"/>
              </a:lnSpc>
              <a:spcBef>
                <a:spcPts val="1000"/>
              </a:spcBef>
              <a:spcAft>
                <a:spcPts val="1000"/>
              </a:spcAft>
              <a:buSzPts val="1800"/>
              <a:buNone/>
            </a:pPr>
            <a:r>
              <a:t/>
            </a:r>
            <a:endParaRPr sz="1600">
              <a:solidFill>
                <a:schemeClr val="dk1"/>
              </a:solidFill>
              <a:latin typeface="Montserrat"/>
              <a:ea typeface="Montserrat"/>
              <a:cs typeface="Montserrat"/>
              <a:sym typeface="Montserrat"/>
            </a:endParaRPr>
          </a:p>
        </p:txBody>
      </p:sp>
      <p:pic>
        <p:nvPicPr>
          <p:cNvPr id="243" name="Google Shape;243;ge96744aa9a_0_205"/>
          <p:cNvPicPr preferRelativeResize="0"/>
          <p:nvPr/>
        </p:nvPicPr>
        <p:blipFill rotWithShape="1">
          <a:blip r:embed="rId3">
            <a:alphaModFix/>
          </a:blip>
          <a:srcRect b="0" l="29762" r="14333" t="0"/>
          <a:stretch/>
        </p:blipFill>
        <p:spPr>
          <a:xfrm>
            <a:off x="-2585750" y="0"/>
            <a:ext cx="5795700" cy="6858000"/>
          </a:xfrm>
          <a:prstGeom prst="parallelogram">
            <a:avLst>
              <a:gd fmla="val 55188"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e1839076b3_0_811"/>
          <p:cNvPicPr preferRelativeResize="0"/>
          <p:nvPr/>
        </p:nvPicPr>
        <p:blipFill rotWithShape="1">
          <a:blip r:embed="rId3">
            <a:alphaModFix/>
          </a:blip>
          <a:srcRect b="11855" l="6433" r="10440" t="0"/>
          <a:stretch/>
        </p:blipFill>
        <p:spPr>
          <a:xfrm>
            <a:off x="5684483" y="150"/>
            <a:ext cx="5578500" cy="3600300"/>
          </a:xfrm>
          <a:prstGeom prst="flowChartMerge">
            <a:avLst/>
          </a:prstGeom>
          <a:noFill/>
          <a:ln>
            <a:noFill/>
          </a:ln>
        </p:spPr>
      </p:pic>
      <p:pic>
        <p:nvPicPr>
          <p:cNvPr id="250" name="Google Shape;250;ge1839076b3_0_811"/>
          <p:cNvPicPr preferRelativeResize="0"/>
          <p:nvPr/>
        </p:nvPicPr>
        <p:blipFill rotWithShape="1">
          <a:blip r:embed="rId4">
            <a:alphaModFix/>
          </a:blip>
          <a:srcRect b="1559" l="20280" r="-20280" t="1569"/>
          <a:stretch/>
        </p:blipFill>
        <p:spPr>
          <a:xfrm>
            <a:off x="6446533" y="1199569"/>
            <a:ext cx="8705700" cy="5618700"/>
          </a:xfrm>
          <a:prstGeom prst="triangle">
            <a:avLst>
              <a:gd fmla="val 50000" name="adj"/>
            </a:avLst>
          </a:prstGeom>
          <a:noFill/>
          <a:ln>
            <a:noFill/>
          </a:ln>
        </p:spPr>
      </p:pic>
      <p:sp>
        <p:nvSpPr>
          <p:cNvPr id="251" name="Google Shape;251;ge1839076b3_0_811"/>
          <p:cNvSpPr/>
          <p:nvPr/>
        </p:nvSpPr>
        <p:spPr>
          <a:xfrm rot="10800000">
            <a:off x="7194083" y="300"/>
            <a:ext cx="2559300" cy="1651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sp>
        <p:nvSpPr>
          <p:cNvPr id="252" name="Google Shape;252;ge1839076b3_0_811"/>
          <p:cNvSpPr txBox="1"/>
          <p:nvPr>
            <p:ph type="title"/>
          </p:nvPr>
        </p:nvSpPr>
        <p:spPr>
          <a:xfrm>
            <a:off x="700900" y="878692"/>
            <a:ext cx="6495300" cy="10017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3600">
                <a:solidFill>
                  <a:srgbClr val="2763F9"/>
                </a:solidFill>
                <a:latin typeface="Montserrat ExtraBold"/>
                <a:ea typeface="Montserrat ExtraBold"/>
                <a:cs typeface="Montserrat ExtraBold"/>
                <a:sym typeface="Montserrat ExtraBold"/>
              </a:rPr>
              <a:t>Функция ошибки</a:t>
            </a:r>
            <a:endParaRPr sz="3600">
              <a:solidFill>
                <a:srgbClr val="2763F9"/>
              </a:solidFill>
              <a:latin typeface="Montserrat ExtraBold"/>
              <a:ea typeface="Montserrat ExtraBold"/>
              <a:cs typeface="Montserrat ExtraBold"/>
              <a:sym typeface="Montserrat ExtraBold"/>
            </a:endParaRPr>
          </a:p>
          <a:p>
            <a:pPr indent="0" lvl="0" marL="0" rtl="0" algn="l">
              <a:lnSpc>
                <a:spcPct val="100000"/>
              </a:lnSpc>
              <a:spcBef>
                <a:spcPts val="0"/>
              </a:spcBef>
              <a:spcAft>
                <a:spcPts val="0"/>
              </a:spcAft>
              <a:buNone/>
            </a:pPr>
            <a:r>
              <a:rPr lang="ru-RU" sz="3600">
                <a:solidFill>
                  <a:srgbClr val="2763F9"/>
                </a:solidFill>
                <a:latin typeface="Montserrat ExtraBold"/>
                <a:ea typeface="Montserrat ExtraBold"/>
                <a:cs typeface="Montserrat ExtraBold"/>
                <a:sym typeface="Montserrat ExtraBold"/>
              </a:rPr>
              <a:t>для оптимизации политики</a:t>
            </a:r>
            <a:r>
              <a:rPr lang="ru-RU" sz="3600">
                <a:solidFill>
                  <a:schemeClr val="dk1"/>
                </a:solidFill>
                <a:latin typeface="Montserrat ExtraBold"/>
                <a:ea typeface="Montserrat ExtraBold"/>
                <a:cs typeface="Montserrat ExtraBold"/>
                <a:sym typeface="Montserrat ExtraBold"/>
              </a:rPr>
              <a:t> </a:t>
            </a:r>
            <a:endParaRPr sz="3600">
              <a:solidFill>
                <a:schemeClr val="dk1"/>
              </a:solidFill>
              <a:latin typeface="Montserrat ExtraBold"/>
              <a:ea typeface="Montserrat ExtraBold"/>
              <a:cs typeface="Montserrat ExtraBold"/>
              <a:sym typeface="Montserrat ExtraBold"/>
            </a:endParaRPr>
          </a:p>
        </p:txBody>
      </p:sp>
      <p:sp>
        <p:nvSpPr>
          <p:cNvPr id="253" name="Google Shape;253;ge1839076b3_0_811"/>
          <p:cNvSpPr txBox="1"/>
          <p:nvPr/>
        </p:nvSpPr>
        <p:spPr>
          <a:xfrm>
            <a:off x="231175" y="2552700"/>
            <a:ext cx="75792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ru-RU" sz="1600">
                <a:latin typeface="Montserrat"/>
                <a:ea typeface="Montserrat"/>
                <a:cs typeface="Montserrat"/>
                <a:sym typeface="Montserrat"/>
              </a:rPr>
              <a:t>В литературе много говориться о логаритмах вероятностей выбора каждого действия. На практике это всё реализовано в категориальной кросс-энтропии, т.к. задача по сути ссылается на классификацию (принять нужное действие при заданном состоянии).</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ru-RU" sz="1600">
                <a:latin typeface="Montserrat"/>
                <a:ea typeface="Montserrat"/>
                <a:cs typeface="Montserrat"/>
                <a:sym typeface="Montserrat"/>
              </a:rPr>
              <a:t>Однако, есть одна очень важная модификация у этой классической функции ошибки - если награда за действие положительная, функция ошибки уменьшается при предсказании того же результата, который был принят агентом во время обучения. Иначе (награда отрицательная), функция ошибки будет уменьшаться при предсказании любого </a:t>
            </a:r>
            <a:endParaRPr sz="1600">
              <a:latin typeface="Montserrat"/>
              <a:ea typeface="Montserrat"/>
              <a:cs typeface="Montserrat"/>
              <a:sym typeface="Montserrat"/>
            </a:endParaRPr>
          </a:p>
          <a:p>
            <a:pPr indent="0" lvl="0" marL="457200" rtl="0" algn="l">
              <a:spcBef>
                <a:spcPts val="0"/>
              </a:spcBef>
              <a:spcAft>
                <a:spcPts val="0"/>
              </a:spcAft>
              <a:buNone/>
            </a:pPr>
            <a:r>
              <a:rPr lang="ru-RU" sz="1600">
                <a:latin typeface="Montserrat"/>
                <a:ea typeface="Montserrat"/>
                <a:cs typeface="Montserrat"/>
                <a:sym typeface="Montserrat"/>
              </a:rPr>
              <a:t>другого действия.</a:t>
            </a:r>
            <a:endParaRPr sz="1600">
              <a:solidFill>
                <a:srgbClr val="66666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e3fe9af5c3_0_6"/>
          <p:cNvPicPr preferRelativeResize="0"/>
          <p:nvPr/>
        </p:nvPicPr>
        <p:blipFill>
          <a:blip r:embed="rId3">
            <a:alphaModFix/>
          </a:blip>
          <a:stretch>
            <a:fillRect/>
          </a:stretch>
        </p:blipFill>
        <p:spPr>
          <a:xfrm>
            <a:off x="3203613" y="1536200"/>
            <a:ext cx="5076262" cy="1940186"/>
          </a:xfrm>
          <a:prstGeom prst="rect">
            <a:avLst/>
          </a:prstGeom>
          <a:noFill/>
          <a:ln>
            <a:noFill/>
          </a:ln>
        </p:spPr>
      </p:pic>
      <p:sp>
        <p:nvSpPr>
          <p:cNvPr id="260" name="Google Shape;260;ge3fe9af5c3_0_6"/>
          <p:cNvSpPr/>
          <p:nvPr/>
        </p:nvSpPr>
        <p:spPr>
          <a:xfrm>
            <a:off x="3203625" y="1636175"/>
            <a:ext cx="5076250" cy="1643600"/>
          </a:xfrm>
          <a:prstGeom prst="flowChartProcess">
            <a:avLst/>
          </a:prstGeom>
          <a:noFill/>
          <a:ln cap="flat" cmpd="sng" w="76200">
            <a:solidFill>
              <a:srgbClr val="2064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D:\Наташа\корел\сувалкина\презентация НЕЙРОНКИ\ДОД\20.png" id="261" name="Google Shape;261;ge3fe9af5c3_0_6"/>
          <p:cNvPicPr preferRelativeResize="0"/>
          <p:nvPr/>
        </p:nvPicPr>
        <p:blipFill rotWithShape="1">
          <a:blip r:embed="rId4">
            <a:alphaModFix/>
          </a:blip>
          <a:srcRect b="0" l="0" r="0" t="0"/>
          <a:stretch/>
        </p:blipFill>
        <p:spPr>
          <a:xfrm rot="10800000">
            <a:off x="-2528842" y="0"/>
            <a:ext cx="5093175" cy="2571750"/>
          </a:xfrm>
          <a:prstGeom prst="flowChartExtract">
            <a:avLst/>
          </a:prstGeom>
          <a:noFill/>
          <a:ln>
            <a:noFill/>
          </a:ln>
        </p:spPr>
      </p:pic>
      <p:sp>
        <p:nvSpPr>
          <p:cNvPr id="262" name="Google Shape;262;ge3fe9af5c3_0_6"/>
          <p:cNvSpPr txBox="1"/>
          <p:nvPr/>
        </p:nvSpPr>
        <p:spPr>
          <a:xfrm flipH="1">
            <a:off x="577050" y="255575"/>
            <a:ext cx="11329200" cy="91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5900"/>
              <a:buFont typeface="Calibri"/>
              <a:buNone/>
            </a:pPr>
            <a:r>
              <a:rPr lang="ru-RU" sz="4800">
                <a:solidFill>
                  <a:srgbClr val="0000FF"/>
                </a:solidFill>
                <a:latin typeface="Montserrat ExtraBold"/>
                <a:ea typeface="Montserrat ExtraBold"/>
                <a:cs typeface="Montserrat ExtraBold"/>
                <a:sym typeface="Montserrat ExtraBold"/>
              </a:rPr>
              <a:t>Функция Ошибки (математика)</a:t>
            </a:r>
            <a:endParaRPr i="0" sz="4800" u="none" cap="none" strike="noStrike">
              <a:solidFill>
                <a:srgbClr val="0000FF"/>
              </a:solidFill>
              <a:latin typeface="Montserrat ExtraBold"/>
              <a:ea typeface="Montserrat ExtraBold"/>
              <a:cs typeface="Montserrat ExtraBold"/>
              <a:sym typeface="Montserrat ExtraBold"/>
            </a:endParaRPr>
          </a:p>
        </p:txBody>
      </p:sp>
      <p:cxnSp>
        <p:nvCxnSpPr>
          <p:cNvPr id="263" name="Google Shape;263;ge3fe9af5c3_0_6"/>
          <p:cNvCxnSpPr/>
          <p:nvPr/>
        </p:nvCxnSpPr>
        <p:spPr>
          <a:xfrm rot="10800000">
            <a:off x="577050" y="1070938"/>
            <a:ext cx="11753400" cy="0"/>
          </a:xfrm>
          <a:prstGeom prst="straightConnector1">
            <a:avLst/>
          </a:prstGeom>
          <a:noFill/>
          <a:ln cap="flat" cmpd="sng" w="38100">
            <a:solidFill>
              <a:schemeClr val="dk1"/>
            </a:solidFill>
            <a:prstDash val="solid"/>
            <a:round/>
            <a:headEnd len="med" w="med" type="none"/>
            <a:tailEnd len="med" w="med" type="none"/>
          </a:ln>
        </p:spPr>
      </p:cxnSp>
      <p:sp>
        <p:nvSpPr>
          <p:cNvPr id="264" name="Google Shape;264;ge3fe9af5c3_0_6"/>
          <p:cNvSpPr txBox="1"/>
          <p:nvPr/>
        </p:nvSpPr>
        <p:spPr>
          <a:xfrm>
            <a:off x="3463200" y="1174475"/>
            <a:ext cx="526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rgbClr val="1155CC"/>
                </a:solidFill>
                <a:latin typeface="Montserrat SemiBold"/>
                <a:ea typeface="Montserrat SemiBold"/>
                <a:cs typeface="Montserrat SemiBold"/>
                <a:sym typeface="Montserrat SemiBold"/>
              </a:rPr>
              <a:t>Функция, которую минимизируем</a:t>
            </a:r>
            <a:endParaRPr sz="1800" u="sng">
              <a:solidFill>
                <a:srgbClr val="1155CC"/>
              </a:solidFill>
              <a:latin typeface="Montserrat SemiBold"/>
              <a:ea typeface="Montserrat SemiBold"/>
              <a:cs typeface="Montserrat SemiBold"/>
              <a:sym typeface="Montserrat SemiBold"/>
            </a:endParaRPr>
          </a:p>
        </p:txBody>
      </p:sp>
      <p:sp>
        <p:nvSpPr>
          <p:cNvPr id="265" name="Google Shape;265;ge3fe9af5c3_0_6"/>
          <p:cNvSpPr txBox="1"/>
          <p:nvPr/>
        </p:nvSpPr>
        <p:spPr>
          <a:xfrm>
            <a:off x="296175" y="3197263"/>
            <a:ext cx="10644300" cy="163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34343"/>
              </a:buClr>
              <a:buSzPts val="1800"/>
              <a:buFont typeface="Montserrat"/>
              <a:buChar char="●"/>
            </a:pPr>
            <a:r>
              <a:rPr lang="ru-RU" sz="1800">
                <a:solidFill>
                  <a:srgbClr val="434343"/>
                </a:solidFill>
                <a:latin typeface="Montserrat"/>
                <a:ea typeface="Montserrat"/>
                <a:cs typeface="Montserrat"/>
                <a:sym typeface="Montserrat"/>
              </a:rPr>
              <a:t>L</a:t>
            </a:r>
            <a:r>
              <a:rPr lang="ru-RU" sz="1800">
                <a:solidFill>
                  <a:srgbClr val="434343"/>
                </a:solidFill>
                <a:latin typeface="Montserrat"/>
                <a:ea typeface="Montserrat"/>
                <a:cs typeface="Montserrat"/>
                <a:sym typeface="Montserrat"/>
              </a:rPr>
              <a:t> - функция ошибки</a:t>
            </a:r>
            <a:endParaRPr sz="1800">
              <a:solidFill>
                <a:srgbClr val="434343"/>
              </a:solidFill>
              <a:latin typeface="Montserrat"/>
              <a:ea typeface="Montserrat"/>
              <a:cs typeface="Montserrat"/>
              <a:sym typeface="Montserrat"/>
            </a:endParaRPr>
          </a:p>
          <a:p>
            <a:pPr indent="-342900" lvl="0" marL="457200" rtl="0" algn="l">
              <a:spcBef>
                <a:spcPts val="0"/>
              </a:spcBef>
              <a:spcAft>
                <a:spcPts val="0"/>
              </a:spcAft>
              <a:buClr>
                <a:srgbClr val="434343"/>
              </a:buClr>
              <a:buSzPts val="1800"/>
              <a:buFont typeface="Montserrat"/>
              <a:buChar char="●"/>
            </a:pPr>
            <a:r>
              <a:rPr lang="ru-RU" sz="1800">
                <a:solidFill>
                  <a:srgbClr val="434343"/>
                </a:solidFill>
                <a:latin typeface="Montserrat"/>
                <a:ea typeface="Montserrat"/>
                <a:cs typeface="Montserrat"/>
                <a:sym typeface="Montserrat"/>
              </a:rPr>
              <a:t>i - Пример данных из пакета</a:t>
            </a:r>
            <a:endParaRPr sz="1800">
              <a:solidFill>
                <a:srgbClr val="434343"/>
              </a:solidFill>
              <a:latin typeface="Montserrat"/>
              <a:ea typeface="Montserrat"/>
              <a:cs typeface="Montserrat"/>
              <a:sym typeface="Montserrat"/>
            </a:endParaRPr>
          </a:p>
          <a:p>
            <a:pPr indent="-355600" lvl="0" marL="457200" rtl="0" algn="l">
              <a:spcBef>
                <a:spcPts val="0"/>
              </a:spcBef>
              <a:spcAft>
                <a:spcPts val="0"/>
              </a:spcAft>
              <a:buClr>
                <a:srgbClr val="434343"/>
              </a:buClr>
              <a:buSzPts val="2000"/>
              <a:buFont typeface="Montserrat"/>
              <a:buChar char="●"/>
            </a:pPr>
            <a:r>
              <a:rPr lang="ru-RU" sz="1800">
                <a:solidFill>
                  <a:srgbClr val="434343"/>
                </a:solidFill>
                <a:latin typeface="Montserrat"/>
                <a:ea typeface="Montserrat"/>
                <a:cs typeface="Montserrat"/>
                <a:sym typeface="Montserrat"/>
              </a:rPr>
              <a:t>P</a:t>
            </a:r>
            <a:r>
              <a:rPr lang="ru-RU">
                <a:solidFill>
                  <a:srgbClr val="434343"/>
                </a:solidFill>
                <a:latin typeface="Montserrat"/>
                <a:ea typeface="Montserrat"/>
                <a:cs typeface="Montserrat"/>
                <a:sym typeface="Montserrat"/>
              </a:rPr>
              <a:t>a</a:t>
            </a:r>
            <a:r>
              <a:rPr lang="ru-RU" sz="1000">
                <a:solidFill>
                  <a:srgbClr val="434343"/>
                </a:solidFill>
                <a:latin typeface="Montserrat"/>
                <a:ea typeface="Montserrat"/>
                <a:cs typeface="Montserrat"/>
                <a:sym typeface="Montserrat"/>
              </a:rPr>
              <a:t>i</a:t>
            </a:r>
            <a:r>
              <a:rPr lang="ru-RU" sz="1800">
                <a:solidFill>
                  <a:srgbClr val="434343"/>
                </a:solidFill>
                <a:latin typeface="Montserrat"/>
                <a:ea typeface="Montserrat"/>
                <a:cs typeface="Montserrat"/>
                <a:sym typeface="Montserrat"/>
              </a:rPr>
              <a:t> - Вероятность принятия дискретного действия a из примера i</a:t>
            </a:r>
            <a:endParaRPr sz="1800">
              <a:solidFill>
                <a:srgbClr val="434343"/>
              </a:solidFill>
              <a:latin typeface="Montserrat"/>
              <a:ea typeface="Montserrat"/>
              <a:cs typeface="Montserrat"/>
              <a:sym typeface="Montserrat"/>
            </a:endParaRPr>
          </a:p>
          <a:p>
            <a:pPr indent="-355600" lvl="0" marL="457200" rtl="0" algn="l">
              <a:spcBef>
                <a:spcPts val="0"/>
              </a:spcBef>
              <a:spcAft>
                <a:spcPts val="0"/>
              </a:spcAft>
              <a:buClr>
                <a:srgbClr val="434343"/>
              </a:buClr>
              <a:buSzPts val="2000"/>
              <a:buFont typeface="Montserrat"/>
              <a:buChar char="●"/>
            </a:pPr>
            <a:r>
              <a:rPr lang="ru-RU" sz="1800">
                <a:solidFill>
                  <a:srgbClr val="434343"/>
                </a:solidFill>
                <a:latin typeface="Montserrat"/>
                <a:ea typeface="Montserrat"/>
                <a:cs typeface="Montserrat"/>
                <a:sym typeface="Montserrat"/>
              </a:rPr>
              <a:t>R</a:t>
            </a:r>
            <a:r>
              <a:rPr lang="ru-RU">
                <a:solidFill>
                  <a:srgbClr val="434343"/>
                </a:solidFill>
                <a:latin typeface="Montserrat"/>
                <a:ea typeface="Montserrat"/>
                <a:cs typeface="Montserrat"/>
                <a:sym typeface="Montserrat"/>
              </a:rPr>
              <a:t>i </a:t>
            </a:r>
            <a:r>
              <a:rPr lang="ru-RU" sz="1800">
                <a:solidFill>
                  <a:srgbClr val="434343"/>
                </a:solidFill>
                <a:latin typeface="Montserrat"/>
                <a:ea typeface="Montserrat"/>
                <a:cs typeface="Montserrat"/>
                <a:sym typeface="Montserrat"/>
              </a:rPr>
              <a:t>- Обработанная награда на момент i</a:t>
            </a:r>
            <a:endParaRPr sz="1800">
              <a:solidFill>
                <a:srgbClr val="434343"/>
              </a:solidFill>
              <a:latin typeface="Montserrat"/>
              <a:ea typeface="Montserrat"/>
              <a:cs typeface="Montserrat"/>
              <a:sym typeface="Montserrat"/>
            </a:endParaRPr>
          </a:p>
          <a:p>
            <a:pPr indent="-342900" lvl="0" marL="457200" rtl="0" algn="l">
              <a:spcBef>
                <a:spcPts val="0"/>
              </a:spcBef>
              <a:spcAft>
                <a:spcPts val="0"/>
              </a:spcAft>
              <a:buClr>
                <a:srgbClr val="434343"/>
              </a:buClr>
              <a:buSzPts val="1800"/>
              <a:buFont typeface="Montserrat"/>
              <a:buChar char="●"/>
            </a:pPr>
            <a:r>
              <a:rPr lang="ru-RU" sz="1800">
                <a:solidFill>
                  <a:srgbClr val="434343"/>
                </a:solidFill>
                <a:latin typeface="Times New Roman"/>
                <a:ea typeface="Times New Roman"/>
                <a:cs typeface="Times New Roman"/>
                <a:sym typeface="Times New Roman"/>
              </a:rPr>
              <a:t>∑ - </a:t>
            </a:r>
            <a:r>
              <a:rPr lang="ru-RU" sz="1800">
                <a:solidFill>
                  <a:srgbClr val="434343"/>
                </a:solidFill>
                <a:latin typeface="Montserrat"/>
                <a:ea typeface="Montserrat"/>
                <a:cs typeface="Montserrat"/>
                <a:sym typeface="Montserrat"/>
              </a:rPr>
              <a:t>Оператор суммирование</a:t>
            </a:r>
            <a:endParaRPr sz="1800">
              <a:solidFill>
                <a:srgbClr val="434343"/>
              </a:solidFill>
              <a:latin typeface="Montserrat"/>
              <a:ea typeface="Montserrat"/>
              <a:cs typeface="Montserrat"/>
              <a:sym typeface="Montserrat"/>
            </a:endParaRPr>
          </a:p>
        </p:txBody>
      </p:sp>
      <p:sp>
        <p:nvSpPr>
          <p:cNvPr id="266" name="Google Shape;266;ge3fe9af5c3_0_6"/>
          <p:cNvSpPr txBox="1"/>
          <p:nvPr/>
        </p:nvSpPr>
        <p:spPr>
          <a:xfrm>
            <a:off x="115350" y="4828975"/>
            <a:ext cx="11961300" cy="19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sz="1600">
                <a:solidFill>
                  <a:srgbClr val="434343"/>
                </a:solidFill>
                <a:latin typeface="Montserrat"/>
                <a:ea typeface="Montserrat"/>
                <a:cs typeface="Montserrat"/>
                <a:sym typeface="Montserrat"/>
              </a:rPr>
              <a:t>Log(P) - означает логарифм вероятности. Вероятность находиться в диапазоне (0, 1), что значит </a:t>
            </a:r>
            <a:r>
              <a:rPr lang="ru-RU" sz="1600">
                <a:solidFill>
                  <a:srgbClr val="434343"/>
                </a:solidFill>
                <a:latin typeface="Montserrat"/>
                <a:ea typeface="Montserrat"/>
                <a:cs typeface="Montserrat"/>
                <a:sym typeface="Montserrat"/>
              </a:rPr>
              <a:t>логарифм</a:t>
            </a:r>
            <a:r>
              <a:rPr lang="ru-RU" sz="1600">
                <a:solidFill>
                  <a:srgbClr val="434343"/>
                </a:solidFill>
                <a:latin typeface="Montserrat"/>
                <a:ea typeface="Montserrat"/>
                <a:cs typeface="Montserrat"/>
                <a:sym typeface="Montserrat"/>
              </a:rPr>
              <a:t> вероятности находиться в диапазоне (-∞, 0). </a:t>
            </a:r>
            <a:endParaRPr sz="1600">
              <a:solidFill>
                <a:srgbClr val="434343"/>
              </a:solidFill>
              <a:latin typeface="Montserrat"/>
              <a:ea typeface="Montserrat"/>
              <a:cs typeface="Montserrat"/>
              <a:sym typeface="Montserrat"/>
            </a:endParaRPr>
          </a:p>
          <a:p>
            <a:pPr indent="0" lvl="0" marL="0" rtl="0" algn="l">
              <a:spcBef>
                <a:spcPts val="0"/>
              </a:spcBef>
              <a:spcAft>
                <a:spcPts val="0"/>
              </a:spcAft>
              <a:buNone/>
            </a:pPr>
            <a:r>
              <a:rPr lang="ru-RU" sz="1600">
                <a:solidFill>
                  <a:srgbClr val="434343"/>
                </a:solidFill>
                <a:latin typeface="Montserrat"/>
                <a:ea typeface="Montserrat"/>
                <a:cs typeface="Montserrat"/>
                <a:sym typeface="Montserrat"/>
              </a:rPr>
              <a:t>Награда R может быть положительной или </a:t>
            </a:r>
            <a:r>
              <a:rPr lang="ru-RU" sz="1600">
                <a:solidFill>
                  <a:srgbClr val="434343"/>
                </a:solidFill>
                <a:latin typeface="Montserrat"/>
                <a:ea typeface="Montserrat"/>
                <a:cs typeface="Montserrat"/>
                <a:sym typeface="Montserrat"/>
              </a:rPr>
              <a:t>отрицательной</a:t>
            </a:r>
            <a:r>
              <a:rPr lang="ru-RU" sz="1600">
                <a:solidFill>
                  <a:srgbClr val="434343"/>
                </a:solidFill>
                <a:latin typeface="Montserrat"/>
                <a:ea typeface="Montserrat"/>
                <a:cs typeface="Montserrat"/>
                <a:sym typeface="Montserrat"/>
              </a:rPr>
              <a:t>. Чтобы минимизировать ошибку L, вероятность P</a:t>
            </a:r>
            <a:r>
              <a:rPr lang="ru-RU" sz="1200">
                <a:solidFill>
                  <a:srgbClr val="434343"/>
                </a:solidFill>
                <a:latin typeface="Montserrat"/>
                <a:ea typeface="Montserrat"/>
                <a:cs typeface="Montserrat"/>
                <a:sym typeface="Montserrat"/>
              </a:rPr>
              <a:t>i</a:t>
            </a:r>
            <a:r>
              <a:rPr lang="ru-RU" sz="1600">
                <a:solidFill>
                  <a:srgbClr val="434343"/>
                </a:solidFill>
                <a:latin typeface="Montserrat"/>
                <a:ea typeface="Montserrat"/>
                <a:cs typeface="Montserrat"/>
                <a:sym typeface="Montserrat"/>
              </a:rPr>
              <a:t> должна быть 0 если R</a:t>
            </a:r>
            <a:r>
              <a:rPr lang="ru-RU" sz="1200">
                <a:solidFill>
                  <a:srgbClr val="434343"/>
                </a:solidFill>
                <a:latin typeface="Montserrat"/>
                <a:ea typeface="Montserrat"/>
                <a:cs typeface="Montserrat"/>
                <a:sym typeface="Montserrat"/>
              </a:rPr>
              <a:t>i </a:t>
            </a:r>
            <a:r>
              <a:rPr lang="ru-RU" sz="1600">
                <a:solidFill>
                  <a:srgbClr val="434343"/>
                </a:solidFill>
                <a:latin typeface="Montserrat"/>
                <a:ea typeface="Montserrat"/>
                <a:cs typeface="Montserrat"/>
                <a:sym typeface="Montserrat"/>
              </a:rPr>
              <a:t>отрицательная</a:t>
            </a:r>
            <a:r>
              <a:rPr lang="ru-RU" sz="1600">
                <a:solidFill>
                  <a:srgbClr val="434343"/>
                </a:solidFill>
                <a:latin typeface="Montserrat"/>
                <a:ea typeface="Montserrat"/>
                <a:cs typeface="Montserrat"/>
                <a:sym typeface="Montserrat"/>
              </a:rPr>
              <a:t>, и должна быть 1 если R</a:t>
            </a:r>
            <a:r>
              <a:rPr lang="ru-RU" sz="1200">
                <a:solidFill>
                  <a:srgbClr val="434343"/>
                </a:solidFill>
                <a:latin typeface="Montserrat"/>
                <a:ea typeface="Montserrat"/>
                <a:cs typeface="Montserrat"/>
                <a:sym typeface="Montserrat"/>
              </a:rPr>
              <a:t>i </a:t>
            </a:r>
            <a:r>
              <a:rPr lang="ru-RU" sz="1600">
                <a:solidFill>
                  <a:srgbClr val="434343"/>
                </a:solidFill>
                <a:latin typeface="Montserrat"/>
                <a:ea typeface="Montserrat"/>
                <a:cs typeface="Montserrat"/>
                <a:sym typeface="Montserrat"/>
              </a:rPr>
              <a:t>положительная.</a:t>
            </a:r>
            <a:endParaRPr sz="16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800">
              <a:solidFill>
                <a:srgbClr val="434343"/>
              </a:solidFill>
              <a:latin typeface="Montserrat"/>
              <a:ea typeface="Montserrat"/>
              <a:cs typeface="Montserrat"/>
              <a:sym typeface="Montserrat"/>
            </a:endParaRPr>
          </a:p>
          <a:p>
            <a:pPr indent="0" lvl="0" marL="0" rtl="0" algn="l">
              <a:spcBef>
                <a:spcPts val="0"/>
              </a:spcBef>
              <a:spcAft>
                <a:spcPts val="0"/>
              </a:spcAft>
              <a:buNone/>
            </a:pPr>
            <a:r>
              <a:rPr lang="ru-RU" sz="1600">
                <a:solidFill>
                  <a:schemeClr val="dk1"/>
                </a:solidFill>
                <a:latin typeface="Montserrat"/>
                <a:ea typeface="Montserrat"/>
                <a:cs typeface="Montserrat"/>
                <a:sym typeface="Montserrat"/>
              </a:rPr>
              <a:t>Нам не нужно считать Log(P</a:t>
            </a:r>
            <a:r>
              <a:rPr lang="ru-RU" sz="1200">
                <a:solidFill>
                  <a:schemeClr val="dk1"/>
                </a:solidFill>
                <a:latin typeface="Montserrat"/>
                <a:ea typeface="Montserrat"/>
                <a:cs typeface="Montserrat"/>
                <a:sym typeface="Montserrat"/>
              </a:rPr>
              <a:t>a</a:t>
            </a:r>
            <a:r>
              <a:rPr lang="ru-RU" sz="1600">
                <a:solidFill>
                  <a:schemeClr val="dk1"/>
                </a:solidFill>
                <a:latin typeface="Montserrat"/>
                <a:ea typeface="Montserrat"/>
                <a:cs typeface="Montserrat"/>
                <a:sym typeface="Montserrat"/>
              </a:rPr>
              <a:t>) вручную, потому что это уже учитывается в уравнении категориальной кросс-энтропии!!!</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p>
        </p:txBody>
      </p:sp>
      <p:sp>
        <p:nvSpPr>
          <p:cNvPr id="267" name="Google Shape;267;ge3fe9af5c3_0_6"/>
          <p:cNvSpPr/>
          <p:nvPr/>
        </p:nvSpPr>
        <p:spPr>
          <a:xfrm rot="2700000">
            <a:off x="11502767" y="2211493"/>
            <a:ext cx="1360615" cy="1360615"/>
          </a:xfrm>
          <a:prstGeom prst="rtTriangle">
            <a:avLst/>
          </a:prstGeom>
          <a:solidFill>
            <a:srgbClr val="206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600"/>
                                        <p:tgtEl>
                                          <p:spTgt spid="2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6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dfc86056bb_0_380"/>
          <p:cNvPicPr preferRelativeResize="0"/>
          <p:nvPr/>
        </p:nvPicPr>
        <p:blipFill rotWithShape="1">
          <a:blip r:embed="rId3">
            <a:alphaModFix/>
          </a:blip>
          <a:srcRect b="0" l="0" r="0" t="0"/>
          <a:stretch/>
        </p:blipFill>
        <p:spPr>
          <a:xfrm>
            <a:off x="5029000" y="0"/>
            <a:ext cx="7163049" cy="6857999"/>
          </a:xfrm>
          <a:prstGeom prst="rect">
            <a:avLst/>
          </a:prstGeom>
          <a:noFill/>
          <a:ln>
            <a:noFill/>
          </a:ln>
        </p:spPr>
      </p:pic>
      <p:pic>
        <p:nvPicPr>
          <p:cNvPr id="273" name="Google Shape;273;gdfc86056bb_0_380"/>
          <p:cNvPicPr preferRelativeResize="0"/>
          <p:nvPr/>
        </p:nvPicPr>
        <p:blipFill rotWithShape="1">
          <a:blip r:embed="rId4">
            <a:alphaModFix/>
          </a:blip>
          <a:srcRect b="0" l="-8899" r="33733" t="0"/>
          <a:stretch/>
        </p:blipFill>
        <p:spPr>
          <a:xfrm>
            <a:off x="4457700" y="0"/>
            <a:ext cx="7734303" cy="6857999"/>
          </a:xfrm>
          <a:prstGeom prst="rect">
            <a:avLst/>
          </a:prstGeom>
          <a:noFill/>
          <a:ln>
            <a:noFill/>
          </a:ln>
        </p:spPr>
      </p:pic>
      <p:sp>
        <p:nvSpPr>
          <p:cNvPr id="274" name="Google Shape;274;gdfc86056bb_0_380"/>
          <p:cNvSpPr/>
          <p:nvPr/>
        </p:nvSpPr>
        <p:spPr>
          <a:xfrm>
            <a:off x="5335257" y="6"/>
            <a:ext cx="6856800" cy="68568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75" name="Google Shape;275;gdfc86056bb_0_380"/>
          <p:cNvSpPr/>
          <p:nvPr/>
        </p:nvSpPr>
        <p:spPr>
          <a:xfrm>
            <a:off x="0" y="0"/>
            <a:ext cx="5372100" cy="685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dfc86056bb_0_380"/>
          <p:cNvSpPr/>
          <p:nvPr/>
        </p:nvSpPr>
        <p:spPr>
          <a:xfrm rot="5400000">
            <a:off x="-50" y="150"/>
            <a:ext cx="5029200" cy="5028900"/>
          </a:xfrm>
          <a:prstGeom prst="rtTriangle">
            <a:avLst/>
          </a:pr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277" name="Google Shape;277;gdfc86056bb_0_380"/>
          <p:cNvCxnSpPr/>
          <p:nvPr/>
        </p:nvCxnSpPr>
        <p:spPr>
          <a:xfrm rot="10800000">
            <a:off x="4441125" y="-114375"/>
            <a:ext cx="4304100" cy="4304100"/>
          </a:xfrm>
          <a:prstGeom prst="straightConnector1">
            <a:avLst/>
          </a:prstGeom>
          <a:noFill/>
          <a:ln cap="flat" cmpd="sng" w="38100">
            <a:solidFill>
              <a:schemeClr val="dk1"/>
            </a:solidFill>
            <a:prstDash val="solid"/>
            <a:round/>
            <a:headEnd len="sm" w="sm" type="none"/>
            <a:tailEnd len="sm" w="sm" type="none"/>
          </a:ln>
        </p:spPr>
      </p:cxnSp>
      <p:sp>
        <p:nvSpPr>
          <p:cNvPr id="278" name="Google Shape;278;gdfc86056bb_0_380"/>
          <p:cNvSpPr/>
          <p:nvPr/>
        </p:nvSpPr>
        <p:spPr>
          <a:xfrm>
            <a:off x="750867" y="453042"/>
            <a:ext cx="7313100" cy="100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800"/>
              <a:buFont typeface="Arial"/>
              <a:buNone/>
            </a:pPr>
            <a:r>
              <a:rPr lang="ru-RU" sz="4400">
                <a:solidFill>
                  <a:srgbClr val="2064FB"/>
                </a:solidFill>
                <a:latin typeface="Montserrat ExtraBold"/>
                <a:ea typeface="Montserrat ExtraBold"/>
                <a:cs typeface="Montserrat ExtraBold"/>
                <a:sym typeface="Montserrat ExtraBold"/>
              </a:rPr>
              <a:t>Прочие</a:t>
            </a:r>
            <a:endParaRPr sz="4400">
              <a:solidFill>
                <a:srgbClr val="2064FB"/>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3800"/>
              <a:buFont typeface="Arial"/>
              <a:buNone/>
            </a:pPr>
            <a:r>
              <a:rPr lang="ru-RU" sz="4400">
                <a:solidFill>
                  <a:srgbClr val="2064FB"/>
                </a:solidFill>
                <a:latin typeface="Montserrat ExtraBold"/>
                <a:ea typeface="Montserrat ExtraBold"/>
                <a:cs typeface="Montserrat ExtraBold"/>
                <a:sym typeface="Montserrat ExtraBold"/>
              </a:rPr>
              <a:t>Особенности</a:t>
            </a:r>
            <a:endParaRPr sz="4400">
              <a:solidFill>
                <a:srgbClr val="2064FB"/>
              </a:solidFill>
              <a:latin typeface="Montserrat ExtraBold"/>
              <a:ea typeface="Montserrat ExtraBold"/>
              <a:cs typeface="Montserrat ExtraBold"/>
              <a:sym typeface="Montserrat ExtraBold"/>
            </a:endParaRPr>
          </a:p>
        </p:txBody>
      </p:sp>
      <p:sp>
        <p:nvSpPr>
          <p:cNvPr id="279" name="Google Shape;279;gdfc86056bb_0_380"/>
          <p:cNvSpPr txBox="1"/>
          <p:nvPr/>
        </p:nvSpPr>
        <p:spPr>
          <a:xfrm flipH="1">
            <a:off x="282225" y="2370975"/>
            <a:ext cx="8691600" cy="4657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Можно, и даже желательно нормировать </a:t>
            </a:r>
            <a:endParaRPr sz="18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ru-RU" sz="1800">
                <a:solidFill>
                  <a:schemeClr val="dk1"/>
                </a:solidFill>
                <a:latin typeface="Montserrat"/>
                <a:ea typeface="Montserrat"/>
                <a:cs typeface="Montserrat"/>
                <a:sym typeface="Montserrat"/>
              </a:rPr>
              <a:t>награды, но н</a:t>
            </a:r>
            <a:r>
              <a:rPr lang="ru-RU" sz="1800">
                <a:solidFill>
                  <a:schemeClr val="dk1"/>
                </a:solidFill>
                <a:latin typeface="Montserrat"/>
                <a:ea typeface="Montserrat"/>
                <a:cs typeface="Montserrat"/>
                <a:sym typeface="Montserrat"/>
              </a:rPr>
              <a:t>ельзя приводить их к</a:t>
            </a:r>
            <a:endParaRPr sz="18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ru-RU" sz="1800">
                <a:solidFill>
                  <a:schemeClr val="dk1"/>
                </a:solidFill>
                <a:latin typeface="Montserrat"/>
                <a:ea typeface="Montserrat"/>
                <a:cs typeface="Montserrat"/>
                <a:sym typeface="Montserrat"/>
              </a:rPr>
              <a:t>стандартному распределению.</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Из-за зашумленных наград, базовый алгоритм REINFORCE уверенно выучивает хорошую политику, но почти никогда не может выучить оптимальную политику. </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Базовый алгоритм REINFORCE довольно примитивный, и благодаря этому хорошо справляется с простыми задачами, на которых иногда бывает сложно обучить более сильные алгоритмы. </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Алгоритм не самый стабильный, и имеет большую вариативность при обучении (эти проблемы устраняются в реализации Actor-Critic и Proximal Policy Optimization алгоритмов).</a:t>
            </a:r>
            <a:endParaRPr sz="1800">
              <a:solidFill>
                <a:schemeClr val="dk1"/>
              </a:solidFill>
              <a:latin typeface="Montserrat"/>
              <a:ea typeface="Montserrat"/>
              <a:cs typeface="Montserrat"/>
              <a:sym typeface="Montserrat"/>
            </a:endParaRPr>
          </a:p>
          <a:p>
            <a:pPr indent="0" lvl="0" marL="0" marR="0" rtl="0" algn="l">
              <a:lnSpc>
                <a:spcPct val="100000"/>
              </a:lnSpc>
              <a:spcBef>
                <a:spcPts val="1000"/>
              </a:spcBef>
              <a:spcAft>
                <a:spcPts val="0"/>
              </a:spcAft>
              <a:buClr>
                <a:schemeClr val="dk1"/>
              </a:buClr>
              <a:buSzPts val="1100"/>
              <a:buFont typeface="Arial"/>
              <a:buNone/>
            </a:pPr>
            <a:r>
              <a:t/>
            </a:r>
            <a:endParaRPr b="0" i="0" sz="1600" u="none" cap="none" strike="noStrike">
              <a:solidFill>
                <a:srgbClr val="2064FB"/>
              </a:solidFill>
              <a:highlight>
                <a:srgbClr val="FFFFFF"/>
              </a:highlight>
              <a:latin typeface="Montserrat SemiBold"/>
              <a:ea typeface="Montserrat SemiBold"/>
              <a:cs typeface="Montserrat SemiBold"/>
              <a:sym typeface="Montserrat SemiBold"/>
            </a:endParaRPr>
          </a:p>
          <a:p>
            <a:pPr indent="0" lvl="0" marL="0" marR="0" rtl="0" algn="l">
              <a:lnSpc>
                <a:spcPct val="100000"/>
              </a:lnSpc>
              <a:spcBef>
                <a:spcPts val="1000"/>
              </a:spcBef>
              <a:spcAft>
                <a:spcPts val="0"/>
              </a:spcAft>
              <a:buClr>
                <a:schemeClr val="dk1"/>
              </a:buClr>
              <a:buSzPts val="11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1000"/>
              </a:spcBef>
              <a:spcAft>
                <a:spcPts val="0"/>
              </a:spcAft>
              <a:buClr>
                <a:schemeClr val="dk1"/>
              </a:buClr>
              <a:buSzPts val="11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600"/>
                                        <p:tgtEl>
                                          <p:spTgt spid="2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e1839076b3_0_873"/>
          <p:cNvSpPr/>
          <p:nvPr/>
        </p:nvSpPr>
        <p:spPr>
          <a:xfrm rot="5400000">
            <a:off x="17145" y="-17244"/>
            <a:ext cx="6806400" cy="6840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86" name="Google Shape;286;ge1839076b3_0_873"/>
          <p:cNvSpPr/>
          <p:nvPr/>
        </p:nvSpPr>
        <p:spPr>
          <a:xfrm>
            <a:off x="806200" y="2476600"/>
            <a:ext cx="5116800" cy="36354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87" name="Google Shape;287;ge1839076b3_0_873"/>
          <p:cNvPicPr preferRelativeResize="0"/>
          <p:nvPr/>
        </p:nvPicPr>
        <p:blipFill rotWithShape="1">
          <a:blip r:embed="rId3">
            <a:alphaModFix/>
          </a:blip>
          <a:srcRect b="13549" l="7999" r="18341" t="9200"/>
          <a:stretch/>
        </p:blipFill>
        <p:spPr>
          <a:xfrm>
            <a:off x="1040500" y="2676525"/>
            <a:ext cx="4648200" cy="3280599"/>
          </a:xfrm>
          <a:prstGeom prst="rect">
            <a:avLst/>
          </a:prstGeom>
          <a:noFill/>
          <a:ln>
            <a:noFill/>
          </a:ln>
        </p:spPr>
      </p:pic>
      <p:sp>
        <p:nvSpPr>
          <p:cNvPr id="288" name="Google Shape;288;ge1839076b3_0_873"/>
          <p:cNvSpPr txBox="1"/>
          <p:nvPr>
            <p:ph type="title"/>
          </p:nvPr>
        </p:nvSpPr>
        <p:spPr>
          <a:xfrm>
            <a:off x="806200" y="576633"/>
            <a:ext cx="11438400" cy="8076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ru-RU" sz="4400">
                <a:solidFill>
                  <a:schemeClr val="dk1"/>
                </a:solidFill>
                <a:latin typeface="Montserrat ExtraBold"/>
                <a:ea typeface="Montserrat ExtraBold"/>
                <a:cs typeface="Montserrat ExtraBold"/>
                <a:sym typeface="Montserrat ExtraBold"/>
              </a:rPr>
              <a:t>Дальше - ознакомимся </a:t>
            </a:r>
            <a:br>
              <a:rPr lang="ru-RU" sz="4400">
                <a:solidFill>
                  <a:schemeClr val="dk1"/>
                </a:solidFill>
                <a:latin typeface="Montserrat ExtraBold"/>
                <a:ea typeface="Montserrat ExtraBold"/>
                <a:cs typeface="Montserrat ExtraBold"/>
                <a:sym typeface="Montserrat ExtraBold"/>
              </a:rPr>
            </a:br>
            <a:r>
              <a:rPr lang="ru-RU" sz="4400">
                <a:solidFill>
                  <a:schemeClr val="dk1"/>
                </a:solidFill>
                <a:latin typeface="Montserrat ExtraBold"/>
                <a:ea typeface="Montserrat ExtraBold"/>
                <a:cs typeface="Montserrat ExtraBold"/>
                <a:sym typeface="Montserrat ExtraBold"/>
              </a:rPr>
              <a:t>с </a:t>
            </a:r>
            <a:r>
              <a:rPr lang="ru-RU" sz="4400">
                <a:solidFill>
                  <a:srgbClr val="2064FB"/>
                </a:solidFill>
                <a:latin typeface="Montserrat ExtraBold"/>
                <a:ea typeface="Montserrat ExtraBold"/>
                <a:cs typeface="Montserrat ExtraBold"/>
                <a:sym typeface="Montserrat ExtraBold"/>
              </a:rPr>
              <a:t>фреймворком Gym</a:t>
            </a:r>
            <a:endParaRPr sz="4900">
              <a:solidFill>
                <a:srgbClr val="2064FB"/>
              </a:solidFill>
              <a:latin typeface="Montserrat ExtraBold"/>
              <a:ea typeface="Montserrat ExtraBold"/>
              <a:cs typeface="Montserrat ExtraBold"/>
              <a:sym typeface="Montserrat ExtraBold"/>
            </a:endParaRPr>
          </a:p>
        </p:txBody>
      </p:sp>
      <p:sp>
        <p:nvSpPr>
          <p:cNvPr id="289" name="Google Shape;289;ge1839076b3_0_873"/>
          <p:cNvSpPr txBox="1"/>
          <p:nvPr>
            <p:ph idx="1" type="body"/>
          </p:nvPr>
        </p:nvSpPr>
        <p:spPr>
          <a:xfrm>
            <a:off x="6488200" y="2421425"/>
            <a:ext cx="5116800" cy="3790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Gym - очень популярная и открытая библиотека, которая содержит больше количество простых игровых сред для обучения алгоритмов. </a:t>
            </a:r>
            <a:endParaRPr sz="1800">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1000"/>
              </a:spcAft>
              <a:buSzPts val="1800"/>
              <a:buFont typeface="Montserrat"/>
              <a:buChar char="●"/>
            </a:pPr>
            <a:r>
              <a:rPr lang="ru-RU" sz="1800">
                <a:solidFill>
                  <a:schemeClr val="dk1"/>
                </a:solidFill>
                <a:latin typeface="Montserrat"/>
                <a:ea typeface="Montserrat"/>
                <a:cs typeface="Montserrat"/>
                <a:sym typeface="Montserrat"/>
              </a:rPr>
              <a:t>Эта библиотека очень часто используется в образовательных целях, и содержит большое разнообразие сред (в том числе и среды с непрерывными действиями).</a:t>
            </a:r>
            <a:endParaRPr sz="1800">
              <a:solidFill>
                <a:schemeClr val="dk1"/>
              </a:solidFill>
              <a:latin typeface="Montserrat"/>
              <a:ea typeface="Montserrat"/>
              <a:cs typeface="Montserrat"/>
              <a:sym typeface="Montserrat"/>
            </a:endParaRPr>
          </a:p>
        </p:txBody>
      </p:sp>
      <p:cxnSp>
        <p:nvCxnSpPr>
          <p:cNvPr id="290" name="Google Shape;290;ge1839076b3_0_873"/>
          <p:cNvCxnSpPr/>
          <p:nvPr/>
        </p:nvCxnSpPr>
        <p:spPr>
          <a:xfrm rot="10800000">
            <a:off x="806100" y="1877600"/>
            <a:ext cx="11363700" cy="0"/>
          </a:xfrm>
          <a:prstGeom prst="straightConnector1">
            <a:avLst/>
          </a:prstGeom>
          <a:noFill/>
          <a:ln cap="flat" cmpd="sng" w="38100">
            <a:solidFill>
              <a:schemeClr val="dk1"/>
            </a:solidFill>
            <a:prstDash val="solid"/>
            <a:round/>
            <a:headEnd len="med" w="med" type="none"/>
            <a:tailEnd len="med" w="med" type="none"/>
          </a:ln>
        </p:spPr>
      </p:cxnSp>
      <p:sp>
        <p:nvSpPr>
          <p:cNvPr id="291" name="Google Shape;291;ge1839076b3_0_873"/>
          <p:cNvSpPr/>
          <p:nvPr/>
        </p:nvSpPr>
        <p:spPr>
          <a:xfrm rot="8100000">
            <a:off x="11484842" y="6236643"/>
            <a:ext cx="1360615" cy="1360615"/>
          </a:xfrm>
          <a:prstGeom prst="rtTriangle">
            <a:avLst/>
          </a:prstGeom>
          <a:solidFill>
            <a:srgbClr val="206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descr="D:\Наташа\корел\сувалкина\презентация НЕЙРОНКИ\ДОД\1.png" id="292" name="Google Shape;292;ge1839076b3_0_873"/>
          <p:cNvPicPr preferRelativeResize="0"/>
          <p:nvPr/>
        </p:nvPicPr>
        <p:blipFill rotWithShape="1">
          <a:blip r:embed="rId4">
            <a:alphaModFix amt="25000"/>
          </a:blip>
          <a:srcRect b="0" l="0" r="0" t="0"/>
          <a:stretch/>
        </p:blipFill>
        <p:spPr>
          <a:xfrm>
            <a:off x="806200" y="2476600"/>
            <a:ext cx="5116799" cy="3635398"/>
          </a:xfrm>
          <a:prstGeom prst="rect">
            <a:avLst/>
          </a:prstGeom>
          <a:noFill/>
          <a:ln>
            <a:noFill/>
          </a:ln>
        </p:spPr>
      </p:pic>
      <p:sp>
        <p:nvSpPr>
          <p:cNvPr id="293" name="Google Shape;293;ge1839076b3_0_873"/>
          <p:cNvSpPr/>
          <p:nvPr/>
        </p:nvSpPr>
        <p:spPr>
          <a:xfrm rot="-8100000">
            <a:off x="-2027247" y="46659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600"/>
                                        <p:tgtEl>
                                          <p:spTgt spid="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6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e4152fefb9_0_0"/>
          <p:cNvPicPr preferRelativeResize="0"/>
          <p:nvPr/>
        </p:nvPicPr>
        <p:blipFill rotWithShape="1">
          <a:blip r:embed="rId3">
            <a:alphaModFix/>
          </a:blip>
          <a:srcRect b="0" l="13156" r="30593" t="0"/>
          <a:stretch/>
        </p:blipFill>
        <p:spPr>
          <a:xfrm>
            <a:off x="5334000" y="0"/>
            <a:ext cx="6858000" cy="6858000"/>
          </a:xfrm>
          <a:prstGeom prst="rect">
            <a:avLst/>
          </a:prstGeom>
          <a:noFill/>
          <a:ln>
            <a:noFill/>
          </a:ln>
        </p:spPr>
      </p:pic>
      <p:sp>
        <p:nvSpPr>
          <p:cNvPr id="299" name="Google Shape;299;ge4152fefb9_0_0"/>
          <p:cNvSpPr/>
          <p:nvPr/>
        </p:nvSpPr>
        <p:spPr>
          <a:xfrm flipH="1" rot="10800000">
            <a:off x="5010150" y="-150"/>
            <a:ext cx="7182000" cy="718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300" name="Google Shape;300;ge4152fefb9_0_0"/>
          <p:cNvCxnSpPr/>
          <p:nvPr/>
        </p:nvCxnSpPr>
        <p:spPr>
          <a:xfrm flipH="1">
            <a:off x="5909750" y="-150"/>
            <a:ext cx="5791500" cy="5792100"/>
          </a:xfrm>
          <a:prstGeom prst="straightConnector1">
            <a:avLst/>
          </a:prstGeom>
          <a:noFill/>
          <a:ln cap="flat" cmpd="sng" w="76200">
            <a:solidFill>
              <a:schemeClr val="dk1"/>
            </a:solidFill>
            <a:prstDash val="solid"/>
            <a:round/>
            <a:headEnd len="med" w="med" type="none"/>
            <a:tailEnd len="med" w="med" type="none"/>
          </a:ln>
        </p:spPr>
      </p:cxnSp>
      <p:sp>
        <p:nvSpPr>
          <p:cNvPr id="301" name="Google Shape;301;ge4152fefb9_0_0"/>
          <p:cNvSpPr txBox="1"/>
          <p:nvPr/>
        </p:nvSpPr>
        <p:spPr>
          <a:xfrm>
            <a:off x="844575" y="877950"/>
            <a:ext cx="7644000" cy="1143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4400">
                <a:solidFill>
                  <a:srgbClr val="2064FB"/>
                </a:solidFill>
                <a:latin typeface="Montserrat ExtraBold"/>
                <a:ea typeface="Montserrat ExtraBold"/>
                <a:cs typeface="Montserrat ExtraBold"/>
                <a:sym typeface="Montserrat ExtraBold"/>
              </a:rPr>
              <a:t>П</a:t>
            </a:r>
            <a:r>
              <a:rPr lang="ru-RU" sz="4400">
                <a:solidFill>
                  <a:srgbClr val="2064FB"/>
                </a:solidFill>
                <a:latin typeface="Montserrat ExtraBold"/>
                <a:ea typeface="Montserrat ExtraBold"/>
                <a:cs typeface="Montserrat ExtraBold"/>
                <a:sym typeface="Montserrat ExtraBold"/>
              </a:rPr>
              <a:t>родемонстрируем самописную среду</a:t>
            </a:r>
            <a:endParaRPr sz="4400">
              <a:solidFill>
                <a:srgbClr val="2064FB"/>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4400">
              <a:solidFill>
                <a:srgbClr val="2064FB"/>
              </a:solidFill>
              <a:latin typeface="Montserrat ExtraBold"/>
              <a:ea typeface="Montserrat ExtraBold"/>
              <a:cs typeface="Montserrat ExtraBold"/>
              <a:sym typeface="Montserrat ExtraBold"/>
            </a:endParaRPr>
          </a:p>
        </p:txBody>
      </p:sp>
      <p:sp>
        <p:nvSpPr>
          <p:cNvPr id="302" name="Google Shape;302;ge4152fefb9_0_0"/>
          <p:cNvSpPr/>
          <p:nvPr/>
        </p:nvSpPr>
        <p:spPr>
          <a:xfrm rot="8100000">
            <a:off x="-726208" y="6236643"/>
            <a:ext cx="1360615" cy="1360615"/>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03" name="Google Shape;303;ge4152fefb9_0_0"/>
          <p:cNvSpPr txBox="1"/>
          <p:nvPr>
            <p:ph idx="1" type="body"/>
          </p:nvPr>
        </p:nvSpPr>
        <p:spPr>
          <a:xfrm>
            <a:off x="335350" y="2230800"/>
            <a:ext cx="7360800" cy="4304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Montserrat"/>
              <a:buChar char="●"/>
            </a:pPr>
            <a:r>
              <a:rPr lang="ru-RU" sz="1800">
                <a:solidFill>
                  <a:schemeClr val="dk1"/>
                </a:solidFill>
                <a:latin typeface="Montserrat"/>
                <a:ea typeface="Montserrat"/>
                <a:cs typeface="Montserrat"/>
                <a:sym typeface="Montserrat"/>
              </a:rPr>
              <a:t>Для большинства RL задач (трейдинг, перестановка, и тд.) требуется создавать отдельную среду, конкретно под задачу.</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На практической части этого урока будет демонстрация подобной самописной среды, а также REINFORCE алгоритм созданный под эту среду.</a:t>
            </a:r>
            <a:endParaRPr sz="1800">
              <a:solidFill>
                <a:schemeClr val="dk1"/>
              </a:solidFill>
              <a:latin typeface="Montserrat"/>
              <a:ea typeface="Montserrat"/>
              <a:cs typeface="Montserrat"/>
              <a:sym typeface="Montserrat"/>
            </a:endParaRPr>
          </a:p>
          <a:p>
            <a:pPr indent="-342900" lvl="0" marL="457200" rtl="0" algn="l">
              <a:lnSpc>
                <a:spcPct val="115000"/>
              </a:lnSpc>
              <a:spcBef>
                <a:spcPts val="1000"/>
              </a:spcBef>
              <a:spcAft>
                <a:spcPts val="0"/>
              </a:spcAft>
              <a:buSzPts val="1800"/>
              <a:buFont typeface="Montserrat"/>
              <a:buChar char="●"/>
            </a:pPr>
            <a:r>
              <a:rPr lang="ru-RU" sz="1800">
                <a:solidFill>
                  <a:schemeClr val="dk1"/>
                </a:solidFill>
                <a:latin typeface="Montserrat"/>
                <a:ea typeface="Montserrat"/>
                <a:cs typeface="Montserrat"/>
                <a:sym typeface="Montserrat"/>
              </a:rPr>
              <a:t>Самописная среда позволяет нам полностью контролировать как распределяются </a:t>
            </a:r>
            <a:br>
              <a:rPr lang="ru-RU" sz="1800">
                <a:solidFill>
                  <a:schemeClr val="dk1"/>
                </a:solidFill>
                <a:latin typeface="Montserrat"/>
                <a:ea typeface="Montserrat"/>
                <a:cs typeface="Montserrat"/>
                <a:sym typeface="Montserrat"/>
              </a:rPr>
            </a:br>
            <a:r>
              <a:rPr lang="ru-RU" sz="1800">
                <a:solidFill>
                  <a:schemeClr val="dk1"/>
                </a:solidFill>
                <a:latin typeface="Montserrat"/>
                <a:ea typeface="Montserrat"/>
                <a:cs typeface="Montserrat"/>
                <a:sym typeface="Montserrat"/>
              </a:rPr>
              <a:t>награды, а также как работает цикл</a:t>
            </a:r>
            <a:br>
              <a:rPr lang="ru-RU" sz="1800">
                <a:solidFill>
                  <a:schemeClr val="dk1"/>
                </a:solidFill>
                <a:latin typeface="Montserrat"/>
                <a:ea typeface="Montserrat"/>
                <a:cs typeface="Montserrat"/>
                <a:sym typeface="Montserrat"/>
              </a:rPr>
            </a:br>
            <a:r>
              <a:rPr lang="ru-RU" sz="1800">
                <a:solidFill>
                  <a:schemeClr val="dk1"/>
                </a:solidFill>
                <a:latin typeface="Montserrat"/>
                <a:ea typeface="Montserrat"/>
                <a:cs typeface="Montserrat"/>
                <a:sym typeface="Montserrat"/>
              </a:rPr>
              <a:t> эпизода.  Эти вещи можно </a:t>
            </a:r>
            <a:br>
              <a:rPr lang="ru-RU" sz="1800">
                <a:solidFill>
                  <a:schemeClr val="dk1"/>
                </a:solidFill>
                <a:latin typeface="Montserrat"/>
                <a:ea typeface="Montserrat"/>
                <a:cs typeface="Montserrat"/>
                <a:sym typeface="Montserrat"/>
              </a:rPr>
            </a:br>
            <a:r>
              <a:rPr lang="ru-RU" sz="1800">
                <a:solidFill>
                  <a:schemeClr val="dk1"/>
                </a:solidFill>
                <a:latin typeface="Montserrat"/>
                <a:ea typeface="Montserrat"/>
                <a:cs typeface="Montserrat"/>
                <a:sym typeface="Montserrat"/>
              </a:rPr>
              <a:t>“подстраивать” под нейросеть.</a:t>
            </a:r>
            <a:endParaRPr sz="1800">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800">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sz="1800">
              <a:solidFill>
                <a:schemeClr val="dk1"/>
              </a:solidFill>
              <a:latin typeface="Montserrat"/>
              <a:ea typeface="Montserrat"/>
              <a:cs typeface="Montserrat"/>
              <a:sym typeface="Montserrat"/>
            </a:endParaRPr>
          </a:p>
          <a:p>
            <a:pPr indent="0" lvl="0" marL="0" rtl="0" algn="l">
              <a:lnSpc>
                <a:spcPct val="115000"/>
              </a:lnSpc>
              <a:spcBef>
                <a:spcPts val="1000"/>
              </a:spcBef>
              <a:spcAft>
                <a:spcPts val="1000"/>
              </a:spcAft>
              <a:buNone/>
            </a:pPr>
            <a:r>
              <a:t/>
            </a:r>
            <a:endParaRPr sz="18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dfdf75e727_0_354"/>
          <p:cNvSpPr/>
          <p:nvPr/>
        </p:nvSpPr>
        <p:spPr>
          <a:xfrm rot="-2700000">
            <a:off x="-4320923" y="-5309586"/>
            <a:ext cx="10768246" cy="10767822"/>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gdfdf75e727_0_354"/>
          <p:cNvSpPr/>
          <p:nvPr/>
        </p:nvSpPr>
        <p:spPr>
          <a:xfrm rot="-2700000">
            <a:off x="7063385" y="-5461986"/>
            <a:ext cx="10768246" cy="10767822"/>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11" name="Google Shape;311;gdfdf75e727_0_354"/>
          <p:cNvPicPr preferRelativeResize="0"/>
          <p:nvPr/>
        </p:nvPicPr>
        <p:blipFill rotWithShape="1">
          <a:blip r:embed="rId3">
            <a:alphaModFix/>
          </a:blip>
          <a:srcRect b="8570" l="-5727" r="16648" t="12146"/>
          <a:stretch/>
        </p:blipFill>
        <p:spPr>
          <a:xfrm>
            <a:off x="2526983" y="2819725"/>
            <a:ext cx="9248400" cy="4628700"/>
          </a:xfrm>
          <a:prstGeom prst="triangle">
            <a:avLst>
              <a:gd fmla="val 50000" name="adj"/>
            </a:avLst>
          </a:prstGeom>
          <a:noFill/>
          <a:ln>
            <a:noFill/>
          </a:ln>
        </p:spPr>
      </p:pic>
      <p:pic>
        <p:nvPicPr>
          <p:cNvPr id="312" name="Google Shape;312;gdfdf75e727_0_354"/>
          <p:cNvPicPr preferRelativeResize="0"/>
          <p:nvPr/>
        </p:nvPicPr>
        <p:blipFill rotWithShape="1">
          <a:blip r:embed="rId4">
            <a:alphaModFix/>
          </a:blip>
          <a:srcRect b="0" l="0" r="0" t="0"/>
          <a:stretch/>
        </p:blipFill>
        <p:spPr>
          <a:xfrm rot="2700008">
            <a:off x="2658994" y="4680468"/>
            <a:ext cx="8984379" cy="8984388"/>
          </a:xfrm>
          <a:prstGeom prst="rect">
            <a:avLst/>
          </a:prstGeom>
          <a:noFill/>
          <a:ln>
            <a:noFill/>
          </a:ln>
        </p:spPr>
      </p:pic>
      <p:sp>
        <p:nvSpPr>
          <p:cNvPr id="313" name="Google Shape;313;gdfdf75e727_0_354"/>
          <p:cNvSpPr/>
          <p:nvPr/>
        </p:nvSpPr>
        <p:spPr>
          <a:xfrm rot="-2700000">
            <a:off x="7063385" y="-6140286"/>
            <a:ext cx="10768246" cy="10767822"/>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4" name="Google Shape;314;gdfdf75e727_0_354"/>
          <p:cNvSpPr/>
          <p:nvPr/>
        </p:nvSpPr>
        <p:spPr>
          <a:xfrm rot="-2700000">
            <a:off x="-2123141" y="-4843408"/>
            <a:ext cx="9229016" cy="9229016"/>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cxnSp>
        <p:nvCxnSpPr>
          <p:cNvPr id="315" name="Google Shape;315;gdfdf75e727_0_354"/>
          <p:cNvCxnSpPr/>
          <p:nvPr/>
        </p:nvCxnSpPr>
        <p:spPr>
          <a:xfrm>
            <a:off x="8677543" y="-1020440"/>
            <a:ext cx="5247300" cy="5247300"/>
          </a:xfrm>
          <a:prstGeom prst="straightConnector1">
            <a:avLst/>
          </a:prstGeom>
          <a:noFill/>
          <a:ln cap="flat" cmpd="sng" w="76200">
            <a:solidFill>
              <a:srgbClr val="C9CFD4"/>
            </a:solidFill>
            <a:prstDash val="solid"/>
            <a:round/>
            <a:headEnd len="sm" w="sm" type="none"/>
            <a:tailEnd len="sm" w="sm" type="none"/>
          </a:ln>
        </p:spPr>
      </p:cxnSp>
      <p:sp>
        <p:nvSpPr>
          <p:cNvPr id="316" name="Google Shape;316;gdfdf75e727_0_354"/>
          <p:cNvSpPr txBox="1"/>
          <p:nvPr/>
        </p:nvSpPr>
        <p:spPr>
          <a:xfrm>
            <a:off x="638759" y="1169250"/>
            <a:ext cx="5459100" cy="1002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300"/>
              <a:buFont typeface="Arial"/>
              <a:buNone/>
            </a:pPr>
            <a:r>
              <a:rPr b="0" i="0" lang="ru-RU" sz="5600" u="none" cap="none" strike="noStrike">
                <a:solidFill>
                  <a:schemeClr val="dk1"/>
                </a:solidFill>
                <a:latin typeface="Montserrat ExtraBold"/>
                <a:ea typeface="Montserrat ExtraBold"/>
                <a:cs typeface="Montserrat ExtraBold"/>
                <a:sym typeface="Montserrat ExtraBold"/>
              </a:rPr>
              <a:t>Спасибо за внимание</a:t>
            </a:r>
            <a:endParaRPr b="0" i="0" sz="5600" u="none" cap="none" strike="noStrike">
              <a:solidFill>
                <a:srgbClr val="000000"/>
              </a:solidFill>
              <a:latin typeface="Montserrat ExtraBold"/>
              <a:ea typeface="Montserrat ExtraBold"/>
              <a:cs typeface="Montserrat ExtraBold"/>
              <a:sym typeface="Montserrat ExtraBold"/>
            </a:endParaRPr>
          </a:p>
        </p:txBody>
      </p:sp>
      <p:pic>
        <p:nvPicPr>
          <p:cNvPr id="317" name="Google Shape;317;gdfdf75e727_0_354"/>
          <p:cNvPicPr preferRelativeResize="0"/>
          <p:nvPr/>
        </p:nvPicPr>
        <p:blipFill rotWithShape="1">
          <a:blip r:embed="rId5">
            <a:alphaModFix/>
          </a:blip>
          <a:srcRect b="-19331" l="0" r="64598" t="0"/>
          <a:stretch/>
        </p:blipFill>
        <p:spPr>
          <a:xfrm>
            <a:off x="10929600" y="230750"/>
            <a:ext cx="1039850" cy="47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e1839076b3_0_102"/>
          <p:cNvPicPr preferRelativeResize="0"/>
          <p:nvPr/>
        </p:nvPicPr>
        <p:blipFill rotWithShape="1">
          <a:blip r:embed="rId3">
            <a:alphaModFix/>
          </a:blip>
          <a:srcRect b="0" l="28967" r="0" t="5446"/>
          <a:stretch/>
        </p:blipFill>
        <p:spPr>
          <a:xfrm>
            <a:off x="4457700" y="0"/>
            <a:ext cx="7734300" cy="6858000"/>
          </a:xfrm>
          <a:prstGeom prst="rect">
            <a:avLst/>
          </a:prstGeom>
          <a:noFill/>
          <a:ln>
            <a:noFill/>
          </a:ln>
        </p:spPr>
      </p:pic>
      <p:pic>
        <p:nvPicPr>
          <p:cNvPr id="111" name="Google Shape;111;ge1839076b3_0_102"/>
          <p:cNvPicPr preferRelativeResize="0"/>
          <p:nvPr/>
        </p:nvPicPr>
        <p:blipFill>
          <a:blip r:embed="rId4">
            <a:alphaModFix/>
          </a:blip>
          <a:stretch>
            <a:fillRect/>
          </a:stretch>
        </p:blipFill>
        <p:spPr>
          <a:xfrm>
            <a:off x="5029000" y="0"/>
            <a:ext cx="7163049" cy="6857999"/>
          </a:xfrm>
          <a:prstGeom prst="rect">
            <a:avLst/>
          </a:prstGeom>
          <a:noFill/>
          <a:ln>
            <a:noFill/>
          </a:ln>
        </p:spPr>
      </p:pic>
      <p:sp>
        <p:nvSpPr>
          <p:cNvPr id="112" name="Google Shape;112;ge1839076b3_0_102"/>
          <p:cNvSpPr/>
          <p:nvPr/>
        </p:nvSpPr>
        <p:spPr>
          <a:xfrm>
            <a:off x="5335257" y="6"/>
            <a:ext cx="6856800" cy="6856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3" name="Google Shape;113;ge1839076b3_0_102"/>
          <p:cNvSpPr/>
          <p:nvPr/>
        </p:nvSpPr>
        <p:spPr>
          <a:xfrm>
            <a:off x="0" y="0"/>
            <a:ext cx="5372100" cy="685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e1839076b3_0_102"/>
          <p:cNvSpPr/>
          <p:nvPr/>
        </p:nvSpPr>
        <p:spPr>
          <a:xfrm rot="5400000">
            <a:off x="-50" y="150"/>
            <a:ext cx="5029200" cy="5028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115" name="Google Shape;115;ge1839076b3_0_102"/>
          <p:cNvCxnSpPr/>
          <p:nvPr/>
        </p:nvCxnSpPr>
        <p:spPr>
          <a:xfrm rot="10800000">
            <a:off x="4646700" y="-114375"/>
            <a:ext cx="4304100" cy="4304100"/>
          </a:xfrm>
          <a:prstGeom prst="straightConnector1">
            <a:avLst/>
          </a:prstGeom>
          <a:noFill/>
          <a:ln cap="flat" cmpd="sng" w="38100">
            <a:solidFill>
              <a:schemeClr val="dk1"/>
            </a:solidFill>
            <a:prstDash val="solid"/>
            <a:round/>
            <a:headEnd len="med" w="med" type="none"/>
            <a:tailEnd len="med" w="med" type="none"/>
          </a:ln>
        </p:spPr>
      </p:cxnSp>
      <p:sp>
        <p:nvSpPr>
          <p:cNvPr id="116" name="Google Shape;116;ge1839076b3_0_102"/>
          <p:cNvSpPr/>
          <p:nvPr/>
        </p:nvSpPr>
        <p:spPr>
          <a:xfrm>
            <a:off x="852467" y="276900"/>
            <a:ext cx="7313100" cy="10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ru-RU" sz="4200">
                <a:solidFill>
                  <a:srgbClr val="2763F9"/>
                </a:solidFill>
                <a:latin typeface="Montserrat ExtraBold"/>
                <a:ea typeface="Montserrat ExtraBold"/>
                <a:cs typeface="Montserrat ExtraBold"/>
                <a:sym typeface="Montserrat ExtraBold"/>
              </a:rPr>
              <a:t>Что такое </a:t>
            </a:r>
            <a:br>
              <a:rPr lang="ru-RU" sz="4200">
                <a:solidFill>
                  <a:srgbClr val="2763F9"/>
                </a:solidFill>
                <a:latin typeface="Montserrat ExtraBold"/>
                <a:ea typeface="Montserrat ExtraBold"/>
                <a:cs typeface="Montserrat ExtraBold"/>
                <a:sym typeface="Montserrat ExtraBold"/>
              </a:rPr>
            </a:br>
            <a:r>
              <a:rPr lang="ru-RU" sz="4200">
                <a:solidFill>
                  <a:srgbClr val="2763F9"/>
                </a:solidFill>
                <a:latin typeface="Montserrat ExtraBold"/>
                <a:ea typeface="Montserrat ExtraBold"/>
                <a:cs typeface="Montserrat ExtraBold"/>
                <a:sym typeface="Montserrat ExtraBold"/>
              </a:rPr>
              <a:t>политика? </a:t>
            </a:r>
            <a:endParaRPr sz="4200">
              <a:solidFill>
                <a:srgbClr val="2763F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ru-RU" sz="3600">
                <a:solidFill>
                  <a:schemeClr val="dk1"/>
                </a:solidFill>
                <a:latin typeface="Montserrat Medium"/>
                <a:ea typeface="Montserrat Medium"/>
                <a:cs typeface="Montserrat Medium"/>
                <a:sym typeface="Montserrat Medium"/>
              </a:rPr>
              <a:t>(определение)</a:t>
            </a:r>
            <a:endParaRPr sz="3600">
              <a:solidFill>
                <a:srgbClr val="2763F9"/>
              </a:solidFill>
              <a:latin typeface="Montserrat Medium"/>
              <a:ea typeface="Montserrat Medium"/>
              <a:cs typeface="Montserrat Medium"/>
              <a:sym typeface="Montserrat Medium"/>
            </a:endParaRPr>
          </a:p>
        </p:txBody>
      </p:sp>
      <p:sp>
        <p:nvSpPr>
          <p:cNvPr id="117" name="Google Shape;117;ge1839076b3_0_102"/>
          <p:cNvSpPr txBox="1"/>
          <p:nvPr/>
        </p:nvSpPr>
        <p:spPr>
          <a:xfrm>
            <a:off x="594950" y="2423725"/>
            <a:ext cx="10005300" cy="2293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ru-RU" sz="1600">
                <a:latin typeface="Montserrat"/>
                <a:ea typeface="Montserrat"/>
                <a:cs typeface="Montserrat"/>
                <a:sym typeface="Montserrat"/>
              </a:rPr>
              <a:t>В классическом понимании, “политика” это </a:t>
            </a:r>
            <a:br>
              <a:rPr lang="ru-RU" sz="1600">
                <a:latin typeface="Montserrat"/>
                <a:ea typeface="Montserrat"/>
                <a:cs typeface="Montserrat"/>
                <a:sym typeface="Montserrat"/>
              </a:rPr>
            </a:br>
            <a:r>
              <a:rPr lang="ru-RU" sz="1600">
                <a:latin typeface="Montserrat"/>
                <a:ea typeface="Montserrat"/>
                <a:cs typeface="Montserrat"/>
                <a:sym typeface="Montserrat"/>
              </a:rPr>
              <a:t>некое уравнение, которое принимает на вход </a:t>
            </a:r>
            <a:br>
              <a:rPr lang="ru-RU" sz="1600">
                <a:latin typeface="Montserrat"/>
                <a:ea typeface="Montserrat"/>
                <a:cs typeface="Montserrat"/>
                <a:sym typeface="Montserrat"/>
              </a:rPr>
            </a:br>
            <a:r>
              <a:rPr lang="ru-RU" sz="1600">
                <a:latin typeface="Montserrat"/>
                <a:ea typeface="Montserrat"/>
                <a:cs typeface="Montserrat"/>
                <a:sym typeface="Montserrat"/>
              </a:rPr>
              <a:t>состояние и выдает нужное действие на выходе.</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ru-RU" sz="1600">
                <a:latin typeface="Montserrat"/>
                <a:ea typeface="Montserrat"/>
                <a:cs typeface="Montserrat"/>
                <a:sym typeface="Montserrat"/>
              </a:rPr>
              <a:t>В нашем случае, “политика” - веса нашей нейронной сети.</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ru-RU" sz="1600">
                <a:latin typeface="Montserrat"/>
                <a:ea typeface="Montserrat"/>
                <a:cs typeface="Montserrat"/>
                <a:sym typeface="Montserrat"/>
              </a:rPr>
              <a:t>“Градиентная политика” - использование градиентного спуска </a:t>
            </a:r>
            <a:br>
              <a:rPr lang="ru-RU" sz="1600">
                <a:latin typeface="Montserrat"/>
                <a:ea typeface="Montserrat"/>
                <a:cs typeface="Montserrat"/>
                <a:sym typeface="Montserrat"/>
              </a:rPr>
            </a:br>
            <a:r>
              <a:rPr lang="ru-RU" sz="1600">
                <a:latin typeface="Montserrat"/>
                <a:ea typeface="Montserrat"/>
                <a:cs typeface="Montserrat"/>
                <a:sym typeface="Montserrat"/>
              </a:rPr>
              <a:t>чтобы менять политику агента в лучшую сторону при обучении.</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ru-RU" sz="1600">
                <a:latin typeface="Montserrat"/>
                <a:ea typeface="Montserrat"/>
                <a:cs typeface="Montserrat"/>
                <a:sym typeface="Montserrat"/>
              </a:rPr>
              <a:t>Математический символ для политики - </a:t>
            </a:r>
            <a:r>
              <a:rPr lang="ru-RU" sz="1600">
                <a:solidFill>
                  <a:srgbClr val="202124"/>
                </a:solidFill>
                <a:highlight>
                  <a:srgbClr val="FFFFFF"/>
                </a:highlight>
              </a:rPr>
              <a:t>π</a:t>
            </a:r>
            <a:endParaRPr sz="800">
              <a:solidFill>
                <a:srgbClr val="202124"/>
              </a:solidFill>
              <a:highlight>
                <a:srgbClr val="FFFFFF"/>
              </a:highlight>
              <a:latin typeface="Montserrat"/>
              <a:ea typeface="Montserrat"/>
              <a:cs typeface="Montserrat"/>
              <a:sym typeface="Montserrat"/>
            </a:endParaRPr>
          </a:p>
        </p:txBody>
      </p:sp>
      <p:sp>
        <p:nvSpPr>
          <p:cNvPr id="118" name="Google Shape;118;ge1839076b3_0_102"/>
          <p:cNvSpPr txBox="1"/>
          <p:nvPr/>
        </p:nvSpPr>
        <p:spPr>
          <a:xfrm>
            <a:off x="594950" y="4829638"/>
            <a:ext cx="9794700" cy="171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1900" u="sng">
                <a:latin typeface="Montserrat"/>
                <a:ea typeface="Montserrat"/>
                <a:cs typeface="Montserrat"/>
                <a:sym typeface="Montserrat"/>
              </a:rPr>
              <a:t>Политика может быть стохастической или детерминированной</a:t>
            </a:r>
            <a:endParaRPr b="1" sz="1600" u="sng">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ru-RU" sz="1600">
                <a:latin typeface="Montserrat"/>
                <a:ea typeface="Montserrat"/>
                <a:cs typeface="Montserrat"/>
                <a:sym typeface="Montserrat"/>
              </a:rPr>
              <a:t>Стохастическая политика - предсказывается вероятность принятия действия, </a:t>
            </a:r>
            <a:br>
              <a:rPr lang="ru-RU" sz="1600">
                <a:latin typeface="Montserrat"/>
                <a:ea typeface="Montserrat"/>
                <a:cs typeface="Montserrat"/>
                <a:sym typeface="Montserrat"/>
              </a:rPr>
            </a:br>
            <a:r>
              <a:rPr lang="ru-RU" sz="1600">
                <a:latin typeface="Montserrat"/>
                <a:ea typeface="Montserrat"/>
                <a:cs typeface="Montserrat"/>
                <a:sym typeface="Montserrat"/>
              </a:rPr>
              <a:t>вместо самого действия (используется часто для дискретных действий).</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ru-RU" sz="1600">
                <a:latin typeface="Montserrat"/>
                <a:ea typeface="Montserrat"/>
                <a:cs typeface="Montserrat"/>
                <a:sym typeface="Montserrat"/>
              </a:rPr>
              <a:t>Детерминированная политика - нужное действие предсказывается на прямую (используется для непрерывных действий).</a:t>
            </a:r>
            <a:endParaRPr sz="16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600"/>
                                        <p:tgtEl>
                                          <p:spTgt spid="1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e1839076b3_0_166"/>
          <p:cNvSpPr txBox="1"/>
          <p:nvPr/>
        </p:nvSpPr>
        <p:spPr>
          <a:xfrm>
            <a:off x="1020650" y="2112900"/>
            <a:ext cx="9783900" cy="11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 name="Google Shape;124;ge1839076b3_0_166"/>
          <p:cNvSpPr txBox="1"/>
          <p:nvPr/>
        </p:nvSpPr>
        <p:spPr>
          <a:xfrm>
            <a:off x="1173875" y="2136600"/>
            <a:ext cx="49221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ru-RU" sz="2000">
                <a:solidFill>
                  <a:schemeClr val="dk1"/>
                </a:solidFill>
                <a:latin typeface="Montserrat"/>
                <a:ea typeface="Montserrat"/>
                <a:cs typeface="Montserrat"/>
                <a:sym typeface="Montserrat"/>
              </a:rPr>
              <a:t>Основаны на ценностях </a:t>
            </a:r>
            <a:br>
              <a:rPr b="1" lang="ru-RU" sz="2000">
                <a:solidFill>
                  <a:schemeClr val="dk1"/>
                </a:solidFill>
                <a:latin typeface="Montserrat"/>
                <a:ea typeface="Montserrat"/>
                <a:cs typeface="Montserrat"/>
                <a:sym typeface="Montserrat"/>
              </a:rPr>
            </a:br>
            <a:r>
              <a:rPr b="1" lang="ru-RU" sz="2000">
                <a:solidFill>
                  <a:schemeClr val="dk1"/>
                </a:solidFill>
                <a:latin typeface="Montserrat"/>
                <a:ea typeface="Montserrat"/>
                <a:cs typeface="Montserrat"/>
                <a:sym typeface="Montserrat"/>
              </a:rPr>
              <a:t>(value-based)   </a:t>
            </a:r>
            <a:r>
              <a:rPr b="1" lang="ru-RU" sz="2000">
                <a:solidFill>
                  <a:schemeClr val="dk1"/>
                </a:solidFill>
                <a:latin typeface="Montserrat"/>
                <a:ea typeface="Montserrat"/>
                <a:cs typeface="Montserrat"/>
                <a:sym typeface="Montserrat"/>
              </a:rPr>
              <a:t>                              </a:t>
            </a:r>
            <a:endParaRPr b="1" sz="2000" u="sng">
              <a:solidFill>
                <a:schemeClr val="dk1"/>
              </a:solidFill>
              <a:latin typeface="Montserrat"/>
              <a:ea typeface="Montserrat"/>
              <a:cs typeface="Montserrat"/>
              <a:sym typeface="Montserrat"/>
            </a:endParaRPr>
          </a:p>
        </p:txBody>
      </p:sp>
      <p:sp>
        <p:nvSpPr>
          <p:cNvPr id="125" name="Google Shape;125;ge1839076b3_0_166"/>
          <p:cNvSpPr txBox="1"/>
          <p:nvPr/>
        </p:nvSpPr>
        <p:spPr>
          <a:xfrm>
            <a:off x="661850" y="3001500"/>
            <a:ext cx="49221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ru-RU" sz="1600">
                <a:latin typeface="Montserrat"/>
                <a:ea typeface="Montserrat"/>
                <a:cs typeface="Montserrat"/>
                <a:sym typeface="Montserrat"/>
              </a:rPr>
              <a:t>Алгоритм пытается выучить функцию ценностей, с помощью которой можно определить “ценность” </a:t>
            </a:r>
            <a:r>
              <a:rPr lang="ru-RU" sz="1600">
                <a:latin typeface="Montserrat"/>
                <a:ea typeface="Montserrat"/>
                <a:cs typeface="Montserrat"/>
                <a:sym typeface="Montserrat"/>
              </a:rPr>
              <a:t>к</a:t>
            </a:r>
            <a:r>
              <a:rPr lang="ru-RU" sz="1600">
                <a:latin typeface="Montserrat"/>
                <a:ea typeface="Montserrat"/>
                <a:cs typeface="Montserrat"/>
                <a:sym typeface="Montserrat"/>
              </a:rPr>
              <a:t>аждого состояния.</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ru-RU" sz="1600">
                <a:latin typeface="Montserrat"/>
                <a:ea typeface="Montserrat"/>
                <a:cs typeface="Montserrat"/>
                <a:sym typeface="Montserrat"/>
              </a:rPr>
              <a:t>Ценность = V(s) = V(s) + </a:t>
            </a:r>
            <a:r>
              <a:rPr lang="ru-RU" sz="1600">
                <a:solidFill>
                  <a:srgbClr val="202124"/>
                </a:solidFill>
                <a:highlight>
                  <a:srgbClr val="FFFFFF"/>
                </a:highlight>
                <a:latin typeface="Montserrat"/>
                <a:ea typeface="Montserrat"/>
                <a:cs typeface="Montserrat"/>
                <a:sym typeface="Montserrat"/>
              </a:rPr>
              <a:t>γ*</a:t>
            </a:r>
            <a:r>
              <a:rPr lang="ru-RU" sz="1600">
                <a:solidFill>
                  <a:schemeClr val="dk1"/>
                </a:solidFill>
                <a:latin typeface="Montserrat"/>
                <a:ea typeface="Montserrat"/>
                <a:cs typeface="Montserrat"/>
                <a:sym typeface="Montserrat"/>
              </a:rPr>
              <a:t>V(s’) + </a:t>
            </a:r>
            <a:r>
              <a:rPr lang="ru-RU" sz="1600">
                <a:solidFill>
                  <a:srgbClr val="202124"/>
                </a:solidFill>
                <a:highlight>
                  <a:srgbClr val="FFFFFF"/>
                </a:highlight>
                <a:latin typeface="Montserrat"/>
                <a:ea typeface="Montserrat"/>
                <a:cs typeface="Montserrat"/>
                <a:sym typeface="Montserrat"/>
              </a:rPr>
              <a:t>γ</a:t>
            </a:r>
            <a:r>
              <a:rPr lang="ru-RU" sz="1600">
                <a:solidFill>
                  <a:schemeClr val="dk1"/>
                </a:solidFill>
                <a:latin typeface="Montserrat"/>
                <a:ea typeface="Montserrat"/>
                <a:cs typeface="Montserrat"/>
                <a:sym typeface="Montserrat"/>
              </a:rPr>
              <a:t>^2</a:t>
            </a:r>
            <a:r>
              <a:rPr lang="ru-RU" sz="1600">
                <a:solidFill>
                  <a:srgbClr val="202124"/>
                </a:solidFill>
                <a:highlight>
                  <a:srgbClr val="FFFFFF"/>
                </a:highlight>
                <a:latin typeface="Montserrat"/>
                <a:ea typeface="Montserrat"/>
                <a:cs typeface="Montserrat"/>
                <a:sym typeface="Montserrat"/>
              </a:rPr>
              <a:t>*</a:t>
            </a:r>
            <a:r>
              <a:rPr lang="ru-RU" sz="1600">
                <a:solidFill>
                  <a:schemeClr val="dk1"/>
                </a:solidFill>
                <a:latin typeface="Montserrat"/>
                <a:ea typeface="Montserrat"/>
                <a:cs typeface="Montserrat"/>
                <a:sym typeface="Montserrat"/>
              </a:rPr>
              <a:t>V(s’’)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Таким образом можно “предсказать” какое действие приведет агента к лучшему состоянию (т.е. предсказывать награду за действие).</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Пример такого алгоритма: </a:t>
            </a:r>
            <a:r>
              <a:rPr lang="ru-RU" sz="1600">
                <a:solidFill>
                  <a:schemeClr val="dk1"/>
                </a:solidFill>
                <a:latin typeface="Montserrat"/>
                <a:ea typeface="Montserrat"/>
                <a:cs typeface="Montserrat"/>
                <a:sym typeface="Montserrat"/>
              </a:rPr>
              <a:t>Q-обучение</a:t>
            </a:r>
            <a:endParaRPr sz="1600">
              <a:solidFill>
                <a:schemeClr val="dk1"/>
              </a:solidFill>
              <a:latin typeface="Montserrat"/>
              <a:ea typeface="Montserrat"/>
              <a:cs typeface="Montserrat"/>
              <a:sym typeface="Montserrat"/>
            </a:endParaRPr>
          </a:p>
        </p:txBody>
      </p:sp>
      <p:sp>
        <p:nvSpPr>
          <p:cNvPr id="126" name="Google Shape;126;ge1839076b3_0_166"/>
          <p:cNvSpPr txBox="1"/>
          <p:nvPr/>
        </p:nvSpPr>
        <p:spPr>
          <a:xfrm>
            <a:off x="6568525" y="3001500"/>
            <a:ext cx="48384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ru-RU">
                <a:latin typeface="Montserrat"/>
                <a:ea typeface="Montserrat"/>
                <a:cs typeface="Montserrat"/>
                <a:sym typeface="Montserrat"/>
              </a:rPr>
              <a:t>Алгоритм не предсказывает </a:t>
            </a:r>
            <a:br>
              <a:rPr lang="ru-RU">
                <a:latin typeface="Montserrat"/>
                <a:ea typeface="Montserrat"/>
                <a:cs typeface="Montserrat"/>
                <a:sym typeface="Montserrat"/>
              </a:rPr>
            </a:br>
            <a:r>
              <a:rPr lang="ru-RU">
                <a:latin typeface="Montserrat"/>
                <a:ea typeface="Montserrat"/>
                <a:cs typeface="Montserrat"/>
                <a:sym typeface="Montserrat"/>
              </a:rPr>
              <a:t>ценность состояния или Q-ценность,</a:t>
            </a:r>
            <a:endParaRPr>
              <a:latin typeface="Montserrat"/>
              <a:ea typeface="Montserrat"/>
              <a:cs typeface="Montserrat"/>
              <a:sym typeface="Montserrat"/>
            </a:endParaRPr>
          </a:p>
          <a:p>
            <a:pPr indent="0" lvl="0" marL="457200" rtl="0" algn="l">
              <a:spcBef>
                <a:spcPts val="0"/>
              </a:spcBef>
              <a:spcAft>
                <a:spcPts val="0"/>
              </a:spcAft>
              <a:buNone/>
            </a:pPr>
            <a:r>
              <a:rPr lang="ru-RU">
                <a:latin typeface="Montserrat"/>
                <a:ea typeface="Montserrat"/>
                <a:cs typeface="Montserrat"/>
                <a:sym typeface="Montserrat"/>
              </a:rPr>
              <a:t>а на прямую связывает каждое состояния с нужным следующим действием.</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ru-RU">
                <a:latin typeface="Montserrat"/>
                <a:ea typeface="Montserrat"/>
                <a:cs typeface="Montserrat"/>
                <a:sym typeface="Montserrat"/>
              </a:rPr>
              <a:t>КЛЮЧЕВОЙ МОМЕНТ: </a:t>
            </a:r>
            <a:r>
              <a:rPr lang="ru-RU">
                <a:solidFill>
                  <a:schemeClr val="dk1"/>
                </a:solidFill>
                <a:latin typeface="Montserrat"/>
                <a:ea typeface="Montserrat"/>
                <a:cs typeface="Montserrat"/>
                <a:sym typeface="Montserrat"/>
              </a:rPr>
              <a:t>ценность</a:t>
            </a:r>
            <a:r>
              <a:rPr lang="ru-RU">
                <a:latin typeface="Montserrat"/>
                <a:ea typeface="Montserrat"/>
                <a:cs typeface="Montserrat"/>
                <a:sym typeface="Montserrat"/>
              </a:rPr>
              <a:t> ошибки считается за все действия и состояния в эпизоде, в рамках одного пакета. Таким образом, ошибка указывает насколько текущая политика является хорошей или плохой.</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ru-RU">
                <a:latin typeface="Montserrat"/>
                <a:ea typeface="Montserrat"/>
                <a:cs typeface="Montserrat"/>
                <a:sym typeface="Montserrat"/>
              </a:rPr>
              <a:t>Есть очень много различных политических алгоритмов. Примером политического алгоритма является </a:t>
            </a:r>
            <a:r>
              <a:rPr b="1" lang="ru-RU">
                <a:latin typeface="Montserrat"/>
                <a:ea typeface="Montserrat"/>
                <a:cs typeface="Montserrat"/>
                <a:sym typeface="Montserrat"/>
              </a:rPr>
              <a:t>REINFORCE</a:t>
            </a:r>
            <a:r>
              <a:rPr lang="ru-RU">
                <a:latin typeface="Montserrat"/>
                <a:ea typeface="Montserrat"/>
                <a:cs typeface="Montserrat"/>
                <a:sym typeface="Montserrat"/>
              </a:rPr>
              <a:t>, который рассматривается далее.</a:t>
            </a:r>
            <a:endParaRPr>
              <a:latin typeface="Montserrat"/>
              <a:ea typeface="Montserrat"/>
              <a:cs typeface="Montserrat"/>
              <a:sym typeface="Montserrat"/>
            </a:endParaRPr>
          </a:p>
        </p:txBody>
      </p:sp>
      <p:sp>
        <p:nvSpPr>
          <p:cNvPr id="127" name="Google Shape;127;ge1839076b3_0_166"/>
          <p:cNvSpPr/>
          <p:nvPr/>
        </p:nvSpPr>
        <p:spPr>
          <a:xfrm flipH="1" rot="-5400000">
            <a:off x="8874250" y="125100"/>
            <a:ext cx="3443100" cy="31929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8" name="Google Shape;128;ge1839076b3_0_166"/>
          <p:cNvSpPr/>
          <p:nvPr/>
        </p:nvSpPr>
        <p:spPr>
          <a:xfrm rot="5400000">
            <a:off x="125" y="0"/>
            <a:ext cx="2072100" cy="2072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9" name="Google Shape;129;ge1839076b3_0_166"/>
          <p:cNvSpPr txBox="1"/>
          <p:nvPr/>
        </p:nvSpPr>
        <p:spPr>
          <a:xfrm flipH="1">
            <a:off x="1718100" y="629100"/>
            <a:ext cx="8755800" cy="111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ru-RU" sz="3400">
                <a:solidFill>
                  <a:schemeClr val="dk1"/>
                </a:solidFill>
                <a:latin typeface="Montserrat ExtraBold"/>
                <a:ea typeface="Montserrat ExtraBold"/>
                <a:cs typeface="Montserrat ExtraBold"/>
                <a:sym typeface="Montserrat ExtraBold"/>
              </a:rPr>
              <a:t>Есть две основных категории </a:t>
            </a:r>
            <a:br>
              <a:rPr lang="ru-RU" sz="3400">
                <a:solidFill>
                  <a:schemeClr val="dk1"/>
                </a:solidFill>
                <a:latin typeface="Montserrat ExtraBold"/>
                <a:ea typeface="Montserrat ExtraBold"/>
                <a:cs typeface="Montserrat ExtraBold"/>
                <a:sym typeface="Montserrat ExtraBold"/>
              </a:rPr>
            </a:br>
            <a:r>
              <a:rPr lang="ru-RU" sz="3400">
                <a:solidFill>
                  <a:srgbClr val="2064FB"/>
                </a:solidFill>
                <a:latin typeface="Montserrat ExtraBold"/>
                <a:ea typeface="Montserrat ExtraBold"/>
                <a:cs typeface="Montserrat ExtraBold"/>
                <a:sym typeface="Montserrat ExtraBold"/>
              </a:rPr>
              <a:t>безмодельных алгоритмов </a:t>
            </a:r>
            <a:endParaRPr b="0" i="0" sz="3400" u="none" cap="none" strike="noStrike">
              <a:solidFill>
                <a:srgbClr val="2064FB"/>
              </a:solidFill>
              <a:latin typeface="Montserrat ExtraBold"/>
              <a:ea typeface="Montserrat ExtraBold"/>
              <a:cs typeface="Montserrat ExtraBold"/>
              <a:sym typeface="Montserrat ExtraBold"/>
            </a:endParaRPr>
          </a:p>
        </p:txBody>
      </p:sp>
      <p:cxnSp>
        <p:nvCxnSpPr>
          <p:cNvPr id="130" name="Google Shape;130;ge1839076b3_0_166"/>
          <p:cNvCxnSpPr/>
          <p:nvPr/>
        </p:nvCxnSpPr>
        <p:spPr>
          <a:xfrm rot="10800000">
            <a:off x="9854350" y="1915925"/>
            <a:ext cx="4304100" cy="4304100"/>
          </a:xfrm>
          <a:prstGeom prst="straightConnector1">
            <a:avLst/>
          </a:prstGeom>
          <a:noFill/>
          <a:ln cap="flat" cmpd="sng" w="38100">
            <a:solidFill>
              <a:schemeClr val="dk1"/>
            </a:solidFill>
            <a:prstDash val="solid"/>
            <a:round/>
            <a:headEnd len="med" w="med" type="none"/>
            <a:tailEnd len="med" w="med" type="none"/>
          </a:ln>
        </p:spPr>
      </p:cxnSp>
      <p:cxnSp>
        <p:nvCxnSpPr>
          <p:cNvPr id="131" name="Google Shape;131;ge1839076b3_0_166"/>
          <p:cNvCxnSpPr/>
          <p:nvPr/>
        </p:nvCxnSpPr>
        <p:spPr>
          <a:xfrm flipH="1" rot="10800000">
            <a:off x="1531925" y="-832850"/>
            <a:ext cx="2155800" cy="2155800"/>
          </a:xfrm>
          <a:prstGeom prst="straightConnector1">
            <a:avLst/>
          </a:prstGeom>
          <a:noFill/>
          <a:ln cap="flat" cmpd="sng" w="38100">
            <a:solidFill>
              <a:schemeClr val="dk1"/>
            </a:solidFill>
            <a:prstDash val="solid"/>
            <a:round/>
            <a:headEnd len="med" w="med" type="none"/>
            <a:tailEnd len="med" w="med" type="none"/>
          </a:ln>
        </p:spPr>
      </p:cxnSp>
      <p:cxnSp>
        <p:nvCxnSpPr>
          <p:cNvPr id="132" name="Google Shape;132;ge1839076b3_0_166"/>
          <p:cNvCxnSpPr/>
          <p:nvPr/>
        </p:nvCxnSpPr>
        <p:spPr>
          <a:xfrm rot="10800000">
            <a:off x="6096000" y="3014400"/>
            <a:ext cx="0" cy="3500700"/>
          </a:xfrm>
          <a:prstGeom prst="straightConnector1">
            <a:avLst/>
          </a:prstGeom>
          <a:noFill/>
          <a:ln cap="flat" cmpd="sng" w="38100">
            <a:solidFill>
              <a:schemeClr val="dk1"/>
            </a:solidFill>
            <a:prstDash val="solid"/>
            <a:round/>
            <a:headEnd len="med" w="med" type="none"/>
            <a:tailEnd len="med" w="med" type="none"/>
          </a:ln>
        </p:spPr>
      </p:cxnSp>
      <p:sp>
        <p:nvSpPr>
          <p:cNvPr id="133" name="Google Shape;133;ge1839076b3_0_166"/>
          <p:cNvSpPr txBox="1"/>
          <p:nvPr/>
        </p:nvSpPr>
        <p:spPr>
          <a:xfrm>
            <a:off x="7010400" y="2112900"/>
            <a:ext cx="3000000" cy="9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RU" sz="2000">
                <a:solidFill>
                  <a:schemeClr val="dk1"/>
                </a:solidFill>
                <a:latin typeface="Montserrat"/>
                <a:ea typeface="Montserrat"/>
                <a:cs typeface="Montserrat"/>
                <a:sym typeface="Montserrat"/>
              </a:rPr>
              <a:t>Политические (policy-based)</a:t>
            </a:r>
            <a:endParaRPr b="1" sz="20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e1839076b3_0_367"/>
          <p:cNvSpPr/>
          <p:nvPr/>
        </p:nvSpPr>
        <p:spPr>
          <a:xfrm flipH="1">
            <a:off x="11131725" y="4796000"/>
            <a:ext cx="2188800" cy="2266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pic>
        <p:nvPicPr>
          <p:cNvPr id="140" name="Google Shape;140;ge1839076b3_0_367"/>
          <p:cNvPicPr preferRelativeResize="0"/>
          <p:nvPr/>
        </p:nvPicPr>
        <p:blipFill rotWithShape="1">
          <a:blip r:embed="rId3">
            <a:alphaModFix/>
          </a:blip>
          <a:srcRect b="0" l="29762" r="14333" t="0"/>
          <a:stretch/>
        </p:blipFill>
        <p:spPr>
          <a:xfrm>
            <a:off x="-681662" y="0"/>
            <a:ext cx="5795700" cy="6906000"/>
          </a:xfrm>
          <a:prstGeom prst="parallelogram">
            <a:avLst>
              <a:gd fmla="val 55188" name="adj"/>
            </a:avLst>
          </a:prstGeom>
          <a:noFill/>
          <a:ln>
            <a:noFill/>
          </a:ln>
        </p:spPr>
      </p:pic>
      <p:sp>
        <p:nvSpPr>
          <p:cNvPr id="141" name="Google Shape;141;ge1839076b3_0_367"/>
          <p:cNvSpPr/>
          <p:nvPr/>
        </p:nvSpPr>
        <p:spPr>
          <a:xfrm flipH="1" rot="10800000">
            <a:off x="-3354537" y="-21050"/>
            <a:ext cx="5359500" cy="5717400"/>
          </a:xfrm>
          <a:prstGeom prst="triangle">
            <a:avLst>
              <a:gd fmla="val 50068" name="adj"/>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sp>
        <p:nvSpPr>
          <p:cNvPr id="142" name="Google Shape;142;ge1839076b3_0_367"/>
          <p:cNvSpPr/>
          <p:nvPr/>
        </p:nvSpPr>
        <p:spPr>
          <a:xfrm>
            <a:off x="5114042" y="770646"/>
            <a:ext cx="7935300" cy="2240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ru-RU" sz="4000">
                <a:solidFill>
                  <a:srgbClr val="2064FB"/>
                </a:solidFill>
                <a:latin typeface="Montserrat ExtraBold"/>
                <a:ea typeface="Montserrat ExtraBold"/>
                <a:cs typeface="Montserrat ExtraBold"/>
                <a:sym typeface="Montserrat ExtraBold"/>
              </a:rPr>
              <a:t>Про алгоритм </a:t>
            </a:r>
            <a:endParaRPr sz="4000">
              <a:solidFill>
                <a:srgbClr val="2064FB"/>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ru-RU" sz="4000">
                <a:solidFill>
                  <a:srgbClr val="2064FB"/>
                </a:solidFill>
                <a:latin typeface="Montserrat ExtraBold"/>
                <a:ea typeface="Montserrat ExtraBold"/>
                <a:cs typeface="Montserrat ExtraBold"/>
                <a:sym typeface="Montserrat ExtraBold"/>
              </a:rPr>
              <a:t>REINFORCE:</a:t>
            </a:r>
            <a:endParaRPr sz="5600">
              <a:solidFill>
                <a:schemeClr val="dk1"/>
              </a:solidFill>
              <a:latin typeface="Montserrat ExtraBold"/>
              <a:ea typeface="Montserrat ExtraBold"/>
              <a:cs typeface="Montserrat ExtraBold"/>
              <a:sym typeface="Montserrat ExtraBold"/>
            </a:endParaRPr>
          </a:p>
        </p:txBody>
      </p:sp>
      <p:sp>
        <p:nvSpPr>
          <p:cNvPr id="143" name="Google Shape;143;ge1839076b3_0_367"/>
          <p:cNvSpPr txBox="1"/>
          <p:nvPr/>
        </p:nvSpPr>
        <p:spPr>
          <a:xfrm>
            <a:off x="4640175" y="2458600"/>
            <a:ext cx="6828000" cy="384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ontserrat"/>
              <a:buChar char="●"/>
            </a:pPr>
            <a:r>
              <a:rPr lang="ru-RU" sz="1700">
                <a:latin typeface="Montserrat"/>
                <a:ea typeface="Montserrat"/>
                <a:cs typeface="Montserrat"/>
                <a:sym typeface="Montserrat"/>
              </a:rPr>
              <a:t>REINFORCE -&gt; REward Increment = Non-negative Factor</a:t>
            </a:r>
            <a:endParaRPr sz="1700">
              <a:latin typeface="Montserrat"/>
              <a:ea typeface="Montserrat"/>
              <a:cs typeface="Montserrat"/>
              <a:sym typeface="Montserrat"/>
            </a:endParaRPr>
          </a:p>
          <a:p>
            <a:pPr indent="0" lvl="0" marL="457200" rtl="0" algn="l">
              <a:spcBef>
                <a:spcPts val="0"/>
              </a:spcBef>
              <a:spcAft>
                <a:spcPts val="0"/>
              </a:spcAft>
              <a:buNone/>
            </a:pPr>
            <a:r>
              <a:rPr lang="ru-RU" sz="1700">
                <a:solidFill>
                  <a:schemeClr val="dk1"/>
                </a:solidFill>
                <a:latin typeface="Montserrat"/>
                <a:ea typeface="Montserrat"/>
                <a:cs typeface="Montserrat"/>
                <a:sym typeface="Montserrat"/>
              </a:rPr>
              <a:t> x </a:t>
            </a:r>
            <a:r>
              <a:rPr lang="ru-RU" sz="1700">
                <a:latin typeface="Montserrat"/>
                <a:ea typeface="Montserrat"/>
                <a:cs typeface="Montserrat"/>
                <a:sym typeface="Montserrat"/>
              </a:rPr>
              <a:t>Offset Reinforcement x Characteristic Eligibility.</a:t>
            </a:r>
            <a:endParaRPr sz="1700">
              <a:latin typeface="Montserrat"/>
              <a:ea typeface="Montserrat"/>
              <a:cs typeface="Montserrat"/>
              <a:sym typeface="Montserrat"/>
            </a:endParaRPr>
          </a:p>
          <a:p>
            <a:pPr indent="0" lvl="0" marL="457200" rtl="0" algn="l">
              <a:spcBef>
                <a:spcPts val="0"/>
              </a:spcBef>
              <a:spcAft>
                <a:spcPts val="0"/>
              </a:spcAft>
              <a:buNone/>
            </a:pPr>
            <a:r>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ru-RU" sz="1700">
                <a:latin typeface="Montserrat"/>
                <a:ea typeface="Montserrat"/>
                <a:cs typeface="Montserrat"/>
                <a:sym typeface="Montserrat"/>
              </a:rPr>
              <a:t>Этот алгоритм является “политическим” методом. </a:t>
            </a:r>
            <a:br>
              <a:rPr lang="ru-RU" sz="1700">
                <a:latin typeface="Montserrat"/>
                <a:ea typeface="Montserrat"/>
                <a:cs typeface="Montserrat"/>
                <a:sym typeface="Montserrat"/>
              </a:rPr>
            </a:br>
            <a:r>
              <a:rPr lang="ru-RU" sz="1700">
                <a:latin typeface="Montserrat"/>
                <a:ea typeface="Montserrat"/>
                <a:cs typeface="Montserrat"/>
                <a:sym typeface="Montserrat"/>
              </a:rPr>
              <a:t>Он почти во всём отличается от Q-обучении.</a:t>
            </a:r>
            <a:endParaRPr sz="1700">
              <a:latin typeface="Montserrat"/>
              <a:ea typeface="Montserrat"/>
              <a:cs typeface="Montserrat"/>
              <a:sym typeface="Montserrat"/>
            </a:endParaRPr>
          </a:p>
          <a:p>
            <a:pPr indent="457200" lvl="0" marL="0" rtl="0" algn="l">
              <a:spcBef>
                <a:spcPts val="0"/>
              </a:spcBef>
              <a:spcAft>
                <a:spcPts val="0"/>
              </a:spcAft>
              <a:buNone/>
            </a:pPr>
            <a:r>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ru-RU" sz="1700">
                <a:latin typeface="Montserrat"/>
                <a:ea typeface="Montserrat"/>
                <a:cs typeface="Montserrat"/>
                <a:sym typeface="Montserrat"/>
              </a:rPr>
              <a:t>В отличии от Q-обучения, это далеко не лучший алгоритм в своей категории! Он работает и способен решать много задач, но есть алгоритмы которые лучше “во всём”.</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ru-RU" sz="1700">
                <a:latin typeface="Montserrat"/>
                <a:ea typeface="Montserrat"/>
                <a:cs typeface="Montserrat"/>
                <a:sym typeface="Montserrat"/>
              </a:rPr>
              <a:t>Чтобы изучить более усовершенствованные </a:t>
            </a:r>
            <a:r>
              <a:rPr lang="ru-RU" sz="1700">
                <a:latin typeface="Montserrat"/>
                <a:ea typeface="Montserrat"/>
                <a:cs typeface="Montserrat"/>
                <a:sym typeface="Montserrat"/>
              </a:rPr>
              <a:t>п</a:t>
            </a:r>
            <a:r>
              <a:rPr lang="ru-RU" sz="1700">
                <a:latin typeface="Montserrat"/>
                <a:ea typeface="Montserrat"/>
                <a:cs typeface="Montserrat"/>
                <a:sym typeface="Montserrat"/>
              </a:rPr>
              <a:t>олитические алгоритмы, нужно сначала начать с Policy Gradient.</a:t>
            </a:r>
            <a:endParaRPr sz="17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e1839076b3_0_463"/>
          <p:cNvSpPr txBox="1"/>
          <p:nvPr/>
        </p:nvSpPr>
        <p:spPr>
          <a:xfrm>
            <a:off x="1020650" y="2112900"/>
            <a:ext cx="9783900" cy="11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 name="Google Shape;149;ge1839076b3_0_463"/>
          <p:cNvSpPr txBox="1"/>
          <p:nvPr/>
        </p:nvSpPr>
        <p:spPr>
          <a:xfrm>
            <a:off x="1173875" y="2136600"/>
            <a:ext cx="4922100" cy="554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ru-RU" sz="2400">
                <a:solidFill>
                  <a:schemeClr val="dk1"/>
                </a:solidFill>
                <a:latin typeface="Montserrat SemiBold"/>
                <a:ea typeface="Montserrat SemiBold"/>
                <a:cs typeface="Montserrat SemiBold"/>
                <a:sym typeface="Montserrat SemiBold"/>
              </a:rPr>
              <a:t>Q-обучение</a:t>
            </a:r>
            <a:endParaRPr b="1" sz="2000" u="sng">
              <a:solidFill>
                <a:schemeClr val="dk1"/>
              </a:solidFill>
              <a:latin typeface="Montserrat"/>
              <a:ea typeface="Montserrat"/>
              <a:cs typeface="Montserrat"/>
              <a:sym typeface="Montserrat"/>
            </a:endParaRPr>
          </a:p>
        </p:txBody>
      </p:sp>
      <p:sp>
        <p:nvSpPr>
          <p:cNvPr id="150" name="Google Shape;150;ge1839076b3_0_463"/>
          <p:cNvSpPr txBox="1"/>
          <p:nvPr/>
        </p:nvSpPr>
        <p:spPr>
          <a:xfrm>
            <a:off x="661850" y="2772900"/>
            <a:ext cx="49221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(нейросеть) принимает на вход состояние и предсказывает возможные Q-значения (т.е. Q(s, a)) за разные действия.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Исследование среды происходит через метод epsilon-greedy (есть вероятность e принять рандомное действие).</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Часто отмечается, что алгоритм хорошо справляется с видеоиграми или задачами где мало уникальных действий (маленькое пространство действий).</a:t>
            </a:r>
            <a:endParaRPr sz="1600">
              <a:latin typeface="Montserrat"/>
              <a:ea typeface="Montserrat"/>
              <a:cs typeface="Montserrat"/>
              <a:sym typeface="Montserrat"/>
            </a:endParaRPr>
          </a:p>
        </p:txBody>
      </p:sp>
      <p:sp>
        <p:nvSpPr>
          <p:cNvPr id="151" name="Google Shape;151;ge1839076b3_0_463"/>
          <p:cNvSpPr txBox="1"/>
          <p:nvPr/>
        </p:nvSpPr>
        <p:spPr>
          <a:xfrm>
            <a:off x="6568525" y="2772900"/>
            <a:ext cx="48384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(нейросеть) сразу предсказывает нужное действие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через состояние.</a:t>
            </a:r>
            <a:endParaRPr sz="16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Char char="●"/>
            </a:pPr>
            <a:r>
              <a:rPr lang="ru-RU" sz="1600">
                <a:solidFill>
                  <a:schemeClr val="dk1"/>
                </a:solidFill>
                <a:latin typeface="Montserrat"/>
                <a:ea typeface="Montserrat"/>
                <a:cs typeface="Montserrat"/>
                <a:sym typeface="Montserrat"/>
              </a:rPr>
              <a:t>Обычно предсказывается </a:t>
            </a:r>
            <a:r>
              <a:rPr b="1" lang="ru-RU" sz="1600">
                <a:solidFill>
                  <a:schemeClr val="dk1"/>
                </a:solidFill>
                <a:latin typeface="Montserrat"/>
                <a:ea typeface="Montserrat"/>
                <a:cs typeface="Montserrat"/>
                <a:sym typeface="Montserrat"/>
              </a:rPr>
              <a:t>вероятность </a:t>
            </a:r>
            <a:r>
              <a:rPr lang="ru-RU" sz="1600">
                <a:solidFill>
                  <a:schemeClr val="dk1"/>
                </a:solidFill>
                <a:latin typeface="Montserrat"/>
                <a:ea typeface="Montserrat"/>
                <a:cs typeface="Montserrat"/>
                <a:sym typeface="Montserrat"/>
              </a:rPr>
              <a:t>выбора действия, вместо самого действия - это делается чтобы алгоритм исследовал среду во время обучения.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лучше обучается на задачах, где много возможных действий (большое пространство действий).</a:t>
            </a:r>
            <a:endParaRPr sz="1600">
              <a:latin typeface="Montserrat"/>
              <a:ea typeface="Montserrat"/>
              <a:cs typeface="Montserrat"/>
              <a:sym typeface="Montserrat"/>
            </a:endParaRPr>
          </a:p>
        </p:txBody>
      </p:sp>
      <p:sp>
        <p:nvSpPr>
          <p:cNvPr id="152" name="Google Shape;152;ge1839076b3_0_463"/>
          <p:cNvSpPr/>
          <p:nvPr/>
        </p:nvSpPr>
        <p:spPr>
          <a:xfrm flipH="1" rot="-5400000">
            <a:off x="8770400" y="87450"/>
            <a:ext cx="3509100" cy="33342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3" name="Google Shape;153;ge1839076b3_0_463"/>
          <p:cNvSpPr/>
          <p:nvPr/>
        </p:nvSpPr>
        <p:spPr>
          <a:xfrm rot="5400000">
            <a:off x="125" y="0"/>
            <a:ext cx="2072100" cy="2072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4" name="Google Shape;154;ge1839076b3_0_463"/>
          <p:cNvSpPr txBox="1"/>
          <p:nvPr/>
        </p:nvSpPr>
        <p:spPr>
          <a:xfrm flipH="1">
            <a:off x="1718100" y="629100"/>
            <a:ext cx="8755800" cy="1110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ru-RU" sz="3000">
                <a:solidFill>
                  <a:schemeClr val="dk1"/>
                </a:solidFill>
                <a:latin typeface="Montserrat ExtraBold"/>
                <a:ea typeface="Montserrat ExtraBold"/>
                <a:cs typeface="Montserrat ExtraBold"/>
                <a:sym typeface="Montserrat ExtraBold"/>
              </a:rPr>
              <a:t>Градиентная политика</a:t>
            </a:r>
            <a:r>
              <a:rPr lang="ru-RU" sz="3000">
                <a:solidFill>
                  <a:schemeClr val="dk1"/>
                </a:solidFill>
                <a:latin typeface="Montserrat ExtraBold"/>
                <a:ea typeface="Montserrat ExtraBold"/>
                <a:cs typeface="Montserrat ExtraBold"/>
                <a:sym typeface="Montserrat ExtraBold"/>
              </a:rPr>
              <a:t> vs Q-обучение</a:t>
            </a:r>
            <a:endParaRPr sz="30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4000"/>
              <a:buFont typeface="Arial"/>
              <a:buNone/>
            </a:pPr>
            <a:r>
              <a:rPr lang="ru-RU" sz="2400">
                <a:solidFill>
                  <a:schemeClr val="dk1"/>
                </a:solidFill>
                <a:latin typeface="Montserrat SemiBold"/>
                <a:ea typeface="Montserrat SemiBold"/>
                <a:cs typeface="Montserrat SemiBold"/>
                <a:sym typeface="Montserrat SemiBold"/>
              </a:rPr>
              <a:t>(часть 1)</a:t>
            </a:r>
            <a:endParaRPr sz="2800">
              <a:solidFill>
                <a:schemeClr val="dk1"/>
              </a:solidFill>
              <a:latin typeface="Montserrat SemiBold"/>
              <a:ea typeface="Montserrat SemiBold"/>
              <a:cs typeface="Montserrat SemiBold"/>
              <a:sym typeface="Montserrat SemiBold"/>
            </a:endParaRPr>
          </a:p>
        </p:txBody>
      </p:sp>
      <p:cxnSp>
        <p:nvCxnSpPr>
          <p:cNvPr id="155" name="Google Shape;155;ge1839076b3_0_463"/>
          <p:cNvCxnSpPr/>
          <p:nvPr/>
        </p:nvCxnSpPr>
        <p:spPr>
          <a:xfrm rot="10800000">
            <a:off x="9854350" y="1915925"/>
            <a:ext cx="4304100" cy="4304100"/>
          </a:xfrm>
          <a:prstGeom prst="straightConnector1">
            <a:avLst/>
          </a:prstGeom>
          <a:noFill/>
          <a:ln cap="flat" cmpd="sng" w="38100">
            <a:solidFill>
              <a:schemeClr val="dk1"/>
            </a:solidFill>
            <a:prstDash val="solid"/>
            <a:round/>
            <a:headEnd len="med" w="med" type="none"/>
            <a:tailEnd len="med" w="med" type="none"/>
          </a:ln>
        </p:spPr>
      </p:cxnSp>
      <p:cxnSp>
        <p:nvCxnSpPr>
          <p:cNvPr id="156" name="Google Shape;156;ge1839076b3_0_463"/>
          <p:cNvCxnSpPr/>
          <p:nvPr/>
        </p:nvCxnSpPr>
        <p:spPr>
          <a:xfrm rot="10800000">
            <a:off x="6096000" y="3014400"/>
            <a:ext cx="0" cy="3500700"/>
          </a:xfrm>
          <a:prstGeom prst="straightConnector1">
            <a:avLst/>
          </a:prstGeom>
          <a:noFill/>
          <a:ln cap="flat" cmpd="sng" w="38100">
            <a:solidFill>
              <a:schemeClr val="dk1"/>
            </a:solidFill>
            <a:prstDash val="solid"/>
            <a:round/>
            <a:headEnd len="med" w="med" type="none"/>
            <a:tailEnd len="med" w="med" type="none"/>
          </a:ln>
        </p:spPr>
      </p:cxnSp>
      <p:cxnSp>
        <p:nvCxnSpPr>
          <p:cNvPr id="157" name="Google Shape;157;ge1839076b3_0_463"/>
          <p:cNvCxnSpPr/>
          <p:nvPr/>
        </p:nvCxnSpPr>
        <p:spPr>
          <a:xfrm flipH="1" rot="10800000">
            <a:off x="1315550" y="-926925"/>
            <a:ext cx="2155800" cy="2155800"/>
          </a:xfrm>
          <a:prstGeom prst="straightConnector1">
            <a:avLst/>
          </a:prstGeom>
          <a:noFill/>
          <a:ln cap="flat" cmpd="sng" w="38100">
            <a:solidFill>
              <a:schemeClr val="dk1"/>
            </a:solidFill>
            <a:prstDash val="solid"/>
            <a:round/>
            <a:headEnd len="med" w="med" type="none"/>
            <a:tailEnd len="med" w="med" type="none"/>
          </a:ln>
        </p:spPr>
      </p:cxnSp>
      <p:sp>
        <p:nvSpPr>
          <p:cNvPr id="158" name="Google Shape;158;ge1839076b3_0_463"/>
          <p:cNvSpPr txBox="1"/>
          <p:nvPr/>
        </p:nvSpPr>
        <p:spPr>
          <a:xfrm>
            <a:off x="6963375" y="1883850"/>
            <a:ext cx="3000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Градиентная</a:t>
            </a:r>
            <a:endParaRPr sz="2400">
              <a:solidFill>
                <a:srgbClr val="2064FB"/>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Политика</a:t>
            </a:r>
            <a:endParaRPr sz="2400">
              <a:solidFill>
                <a:srgbClr val="2064FB"/>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1839076b3_0_477"/>
          <p:cNvSpPr txBox="1"/>
          <p:nvPr/>
        </p:nvSpPr>
        <p:spPr>
          <a:xfrm>
            <a:off x="1020650" y="2112900"/>
            <a:ext cx="9783900" cy="11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 name="Google Shape;164;ge1839076b3_0_477"/>
          <p:cNvSpPr txBox="1"/>
          <p:nvPr/>
        </p:nvSpPr>
        <p:spPr>
          <a:xfrm>
            <a:off x="661850" y="2391900"/>
            <a:ext cx="49221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Для обучение</a:t>
            </a:r>
            <a:r>
              <a:rPr lang="ru-RU" sz="1600">
                <a:solidFill>
                  <a:schemeClr val="dk1"/>
                </a:solidFill>
                <a:latin typeface="Montserrat"/>
                <a:ea typeface="Montserrat"/>
                <a:cs typeface="Montserrat"/>
                <a:sym typeface="Montserrat"/>
              </a:rPr>
              <a:t> работоспособного алгоритма нужны две нейронные сети (основная и целевая).</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Алгоритму требуется “буфер памяти” чтобы избежать переобучение. Модель обучается на тех же данных много раз.</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Обучение модели может происходить в любой момент - не обязательно после окончания игры.</a:t>
            </a:r>
            <a:endParaRPr sz="1600">
              <a:solidFill>
                <a:schemeClr val="dk1"/>
              </a:solidFill>
              <a:latin typeface="Montserrat"/>
              <a:ea typeface="Montserrat"/>
              <a:cs typeface="Montserrat"/>
              <a:sym typeface="Montserrat"/>
            </a:endParaRPr>
          </a:p>
        </p:txBody>
      </p:sp>
      <p:sp>
        <p:nvSpPr>
          <p:cNvPr id="165" name="Google Shape;165;ge1839076b3_0_477"/>
          <p:cNvSpPr txBox="1"/>
          <p:nvPr/>
        </p:nvSpPr>
        <p:spPr>
          <a:xfrm>
            <a:off x="6568525" y="2391900"/>
            <a:ext cx="53568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У алгоритма всего одна нейронная сеть - вторая здесь не нужна.</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У алгоритма не может быть буфера памяти, т.к. он должен обучаться на всех данных только один раз.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должен обновлять свою политику (веса) только один раз после получения новых данных. Это значит, что нужно использовать метод .train_on_batch() для обучение вместо .fit(). Чуть позже мы объясним, почему это так.</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Обучение должно происходить в конце эпизода - после прохождения в конечное состояние среды (или хотя бы в конечное состояние с ненулевой наградой).</a:t>
            </a:r>
            <a:endParaRPr sz="1600">
              <a:solidFill>
                <a:schemeClr val="dk1"/>
              </a:solidFill>
              <a:latin typeface="Montserrat"/>
              <a:ea typeface="Montserrat"/>
              <a:cs typeface="Montserrat"/>
              <a:sym typeface="Montserrat"/>
            </a:endParaRPr>
          </a:p>
        </p:txBody>
      </p:sp>
      <p:sp>
        <p:nvSpPr>
          <p:cNvPr id="166" name="Google Shape;166;ge1839076b3_0_477"/>
          <p:cNvSpPr/>
          <p:nvPr/>
        </p:nvSpPr>
        <p:spPr>
          <a:xfrm rot="5400000">
            <a:off x="-150" y="0"/>
            <a:ext cx="3132000" cy="31320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7" name="Google Shape;167;ge1839076b3_0_477"/>
          <p:cNvSpPr/>
          <p:nvPr/>
        </p:nvSpPr>
        <p:spPr>
          <a:xfrm flipH="1" rot="-5400000">
            <a:off x="10119900" y="0"/>
            <a:ext cx="2072100" cy="2072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8" name="Google Shape;168;ge1839076b3_0_477"/>
          <p:cNvSpPr txBox="1"/>
          <p:nvPr/>
        </p:nvSpPr>
        <p:spPr>
          <a:xfrm flipH="1">
            <a:off x="1718100" y="629100"/>
            <a:ext cx="8755800" cy="1110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ru-RU" sz="3000">
                <a:solidFill>
                  <a:schemeClr val="dk1"/>
                </a:solidFill>
                <a:latin typeface="Montserrat ExtraBold"/>
                <a:ea typeface="Montserrat ExtraBold"/>
                <a:cs typeface="Montserrat ExtraBold"/>
                <a:sym typeface="Montserrat ExtraBold"/>
              </a:rPr>
              <a:t>Градиентная политика vs Q-обучение</a:t>
            </a:r>
            <a:endParaRPr sz="30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4000"/>
              <a:buFont typeface="Arial"/>
              <a:buNone/>
            </a:pPr>
            <a:r>
              <a:rPr lang="ru-RU" sz="2400">
                <a:solidFill>
                  <a:schemeClr val="dk1"/>
                </a:solidFill>
                <a:latin typeface="Montserrat SemiBold"/>
                <a:ea typeface="Montserrat SemiBold"/>
                <a:cs typeface="Montserrat SemiBold"/>
                <a:sym typeface="Montserrat SemiBold"/>
              </a:rPr>
              <a:t>(часть 2)</a:t>
            </a:r>
            <a:endParaRPr sz="3400">
              <a:solidFill>
                <a:schemeClr val="dk1"/>
              </a:solidFill>
              <a:latin typeface="Montserrat ExtraBold"/>
              <a:ea typeface="Montserrat ExtraBold"/>
              <a:cs typeface="Montserrat ExtraBold"/>
              <a:sym typeface="Montserrat ExtraBold"/>
            </a:endParaRPr>
          </a:p>
        </p:txBody>
      </p:sp>
      <p:cxnSp>
        <p:nvCxnSpPr>
          <p:cNvPr id="169" name="Google Shape;169;ge1839076b3_0_477"/>
          <p:cNvCxnSpPr/>
          <p:nvPr/>
        </p:nvCxnSpPr>
        <p:spPr>
          <a:xfrm rot="10800000">
            <a:off x="8504400" y="-832850"/>
            <a:ext cx="2155800" cy="2155800"/>
          </a:xfrm>
          <a:prstGeom prst="straightConnector1">
            <a:avLst/>
          </a:prstGeom>
          <a:noFill/>
          <a:ln cap="flat" cmpd="sng" w="38100">
            <a:solidFill>
              <a:schemeClr val="dk1"/>
            </a:solidFill>
            <a:prstDash val="solid"/>
            <a:round/>
            <a:headEnd len="med" w="med" type="none"/>
            <a:tailEnd len="med" w="med" type="none"/>
          </a:ln>
        </p:spPr>
      </p:cxnSp>
      <p:cxnSp>
        <p:nvCxnSpPr>
          <p:cNvPr id="170" name="Google Shape;170;ge1839076b3_0_477"/>
          <p:cNvCxnSpPr/>
          <p:nvPr/>
        </p:nvCxnSpPr>
        <p:spPr>
          <a:xfrm rot="10800000">
            <a:off x="6096000" y="3014400"/>
            <a:ext cx="0" cy="3500700"/>
          </a:xfrm>
          <a:prstGeom prst="straightConnector1">
            <a:avLst/>
          </a:prstGeom>
          <a:noFill/>
          <a:ln cap="flat" cmpd="sng" w="38100">
            <a:solidFill>
              <a:schemeClr val="dk1"/>
            </a:solidFill>
            <a:prstDash val="solid"/>
            <a:round/>
            <a:headEnd len="med" w="med" type="none"/>
            <a:tailEnd len="med" w="med" type="none"/>
          </a:ln>
        </p:spPr>
      </p:cxnSp>
      <p:sp>
        <p:nvSpPr>
          <p:cNvPr id="171" name="Google Shape;171;ge1839076b3_0_477"/>
          <p:cNvSpPr txBox="1"/>
          <p:nvPr/>
        </p:nvSpPr>
        <p:spPr>
          <a:xfrm>
            <a:off x="1173875" y="1755600"/>
            <a:ext cx="49221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ru-RU" sz="2400">
                <a:solidFill>
                  <a:schemeClr val="dk1"/>
                </a:solidFill>
                <a:latin typeface="Montserrat SemiBold"/>
                <a:ea typeface="Montserrat SemiBold"/>
                <a:cs typeface="Montserrat SemiBold"/>
                <a:sym typeface="Montserrat SemiBold"/>
              </a:rPr>
              <a:t>Q-обучение</a:t>
            </a:r>
            <a:endParaRPr b="1" sz="20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SemiBold"/>
              <a:ea typeface="Montserrat SemiBold"/>
              <a:cs typeface="Montserrat SemiBold"/>
              <a:sym typeface="Montserrat SemiBold"/>
            </a:endParaRPr>
          </a:p>
        </p:txBody>
      </p:sp>
      <p:sp>
        <p:nvSpPr>
          <p:cNvPr id="172" name="Google Shape;172;ge1839076b3_0_477"/>
          <p:cNvSpPr txBox="1"/>
          <p:nvPr/>
        </p:nvSpPr>
        <p:spPr>
          <a:xfrm>
            <a:off x="6963375" y="1647300"/>
            <a:ext cx="3000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Градиентная</a:t>
            </a:r>
            <a:endParaRPr sz="2400">
              <a:solidFill>
                <a:srgbClr val="2064FB"/>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Политика</a:t>
            </a:r>
            <a:endParaRPr sz="2400">
              <a:solidFill>
                <a:srgbClr val="2064FB"/>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e1839076b3_0_492"/>
          <p:cNvSpPr/>
          <p:nvPr/>
        </p:nvSpPr>
        <p:spPr>
          <a:xfrm flipH="1" rot="-5400000">
            <a:off x="9144075" y="216300"/>
            <a:ext cx="3264300" cy="2831700"/>
          </a:xfrm>
          <a:prstGeom prst="rtTriangle">
            <a:avLst/>
          </a:pr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8" name="Google Shape;178;ge1839076b3_0_492"/>
          <p:cNvSpPr txBox="1"/>
          <p:nvPr/>
        </p:nvSpPr>
        <p:spPr>
          <a:xfrm>
            <a:off x="1020650" y="2112900"/>
            <a:ext cx="97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9" name="Google Shape;179;ge1839076b3_0_492"/>
          <p:cNvSpPr txBox="1"/>
          <p:nvPr/>
        </p:nvSpPr>
        <p:spPr>
          <a:xfrm>
            <a:off x="1173875" y="2136600"/>
            <a:ext cx="49221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ru-RU" sz="2400">
                <a:solidFill>
                  <a:schemeClr val="dk1"/>
                </a:solidFill>
                <a:latin typeface="Montserrat SemiBold"/>
                <a:ea typeface="Montserrat SemiBold"/>
                <a:cs typeface="Montserrat SemiBold"/>
                <a:sym typeface="Montserrat SemiBold"/>
              </a:rPr>
              <a:t>Q-обучение</a:t>
            </a:r>
            <a:endParaRPr b="1" sz="20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SemiBold"/>
              <a:ea typeface="Montserrat SemiBold"/>
              <a:cs typeface="Montserrat SemiBold"/>
              <a:sym typeface="Montserrat SemiBold"/>
            </a:endParaRPr>
          </a:p>
        </p:txBody>
      </p:sp>
      <p:sp>
        <p:nvSpPr>
          <p:cNvPr id="180" name="Google Shape;180;ge1839076b3_0_492"/>
          <p:cNvSpPr txBox="1"/>
          <p:nvPr/>
        </p:nvSpPr>
        <p:spPr>
          <a:xfrm>
            <a:off x="661850" y="2772900"/>
            <a:ext cx="49221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Часто использует небольшой размер пакета (batch size ~= 32-128, но это зависит от задачи).</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не требует предобработки наград. Нейронная сеть сама учиться использовать уравнение Бэллмена.</a:t>
            </a:r>
            <a:endParaRPr sz="1600">
              <a:solidFill>
                <a:schemeClr val="dk1"/>
              </a:solidFill>
              <a:latin typeface="Montserrat"/>
              <a:ea typeface="Montserrat"/>
              <a:cs typeface="Montserrat"/>
              <a:sym typeface="Montserrat"/>
            </a:endParaRPr>
          </a:p>
        </p:txBody>
      </p:sp>
      <p:sp>
        <p:nvSpPr>
          <p:cNvPr id="181" name="Google Shape;181;ge1839076b3_0_492"/>
          <p:cNvSpPr txBox="1"/>
          <p:nvPr/>
        </p:nvSpPr>
        <p:spPr>
          <a:xfrm>
            <a:off x="6568525" y="2772900"/>
            <a:ext cx="483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Награды нужно предобработать определенным образом, и метод предобработки будет немного отличаться в зависимости от задачи (скудные награды или постоянные награды).</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По сколько политические алгоритмы сразы обучаются на “всём” эпизоде данных, открываются дополнительные возможности. Например, можно увеличивать награду в конце эпизода, если эпизод длиться дольше или короче.</a:t>
            </a:r>
            <a:endParaRPr sz="1600">
              <a:solidFill>
                <a:schemeClr val="dk1"/>
              </a:solidFill>
              <a:latin typeface="Montserrat"/>
              <a:ea typeface="Montserrat"/>
              <a:cs typeface="Montserrat"/>
              <a:sym typeface="Montserrat"/>
            </a:endParaRPr>
          </a:p>
        </p:txBody>
      </p:sp>
      <p:sp>
        <p:nvSpPr>
          <p:cNvPr id="182" name="Google Shape;182;ge1839076b3_0_492"/>
          <p:cNvSpPr/>
          <p:nvPr/>
        </p:nvSpPr>
        <p:spPr>
          <a:xfrm rot="5400000">
            <a:off x="125" y="0"/>
            <a:ext cx="2072100" cy="2072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3" name="Google Shape;183;ge1839076b3_0_492"/>
          <p:cNvSpPr txBox="1"/>
          <p:nvPr/>
        </p:nvSpPr>
        <p:spPr>
          <a:xfrm flipH="1">
            <a:off x="1718100" y="629100"/>
            <a:ext cx="8755800" cy="1110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ru-RU" sz="3000">
                <a:solidFill>
                  <a:schemeClr val="dk1"/>
                </a:solidFill>
                <a:latin typeface="Montserrat ExtraBold"/>
                <a:ea typeface="Montserrat ExtraBold"/>
                <a:cs typeface="Montserrat ExtraBold"/>
                <a:sym typeface="Montserrat ExtraBold"/>
              </a:rPr>
              <a:t>Градиентная политика vs Q-обучение</a:t>
            </a:r>
            <a:endParaRPr sz="30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4000"/>
              <a:buFont typeface="Arial"/>
              <a:buNone/>
            </a:pPr>
            <a:r>
              <a:rPr lang="ru-RU" sz="2400">
                <a:solidFill>
                  <a:schemeClr val="dk1"/>
                </a:solidFill>
                <a:latin typeface="Montserrat SemiBold"/>
                <a:ea typeface="Montserrat SemiBold"/>
                <a:cs typeface="Montserrat SemiBold"/>
                <a:sym typeface="Montserrat SemiBold"/>
              </a:rPr>
              <a:t>(часть 3)</a:t>
            </a:r>
            <a:endParaRPr sz="28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4000"/>
              <a:buFont typeface="Arial"/>
              <a:buNone/>
            </a:pPr>
            <a:r>
              <a:t/>
            </a:r>
            <a:endParaRPr sz="3600">
              <a:solidFill>
                <a:schemeClr val="dk1"/>
              </a:solidFill>
              <a:latin typeface="Montserrat ExtraBold"/>
              <a:ea typeface="Montserrat ExtraBold"/>
              <a:cs typeface="Montserrat ExtraBold"/>
              <a:sym typeface="Montserrat ExtraBold"/>
            </a:endParaRPr>
          </a:p>
        </p:txBody>
      </p:sp>
      <p:cxnSp>
        <p:nvCxnSpPr>
          <p:cNvPr id="184" name="Google Shape;184;ge1839076b3_0_492"/>
          <p:cNvCxnSpPr/>
          <p:nvPr/>
        </p:nvCxnSpPr>
        <p:spPr>
          <a:xfrm rot="10800000">
            <a:off x="9854350" y="1915925"/>
            <a:ext cx="4304100" cy="4304100"/>
          </a:xfrm>
          <a:prstGeom prst="straightConnector1">
            <a:avLst/>
          </a:prstGeom>
          <a:noFill/>
          <a:ln cap="flat" cmpd="sng" w="38100">
            <a:solidFill>
              <a:schemeClr val="dk1"/>
            </a:solidFill>
            <a:prstDash val="solid"/>
            <a:round/>
            <a:headEnd len="med" w="med" type="none"/>
            <a:tailEnd len="med" w="med" type="none"/>
          </a:ln>
        </p:spPr>
      </p:cxnSp>
      <p:cxnSp>
        <p:nvCxnSpPr>
          <p:cNvPr id="185" name="Google Shape;185;ge1839076b3_0_492"/>
          <p:cNvCxnSpPr/>
          <p:nvPr/>
        </p:nvCxnSpPr>
        <p:spPr>
          <a:xfrm flipH="1" rot="10800000">
            <a:off x="1315550" y="-926925"/>
            <a:ext cx="2155800" cy="2155800"/>
          </a:xfrm>
          <a:prstGeom prst="straightConnector1">
            <a:avLst/>
          </a:prstGeom>
          <a:noFill/>
          <a:ln cap="flat" cmpd="sng" w="38100">
            <a:solidFill>
              <a:schemeClr val="dk1"/>
            </a:solidFill>
            <a:prstDash val="solid"/>
            <a:round/>
            <a:headEnd len="med" w="med" type="none"/>
            <a:tailEnd len="med" w="med" type="none"/>
          </a:ln>
        </p:spPr>
      </p:cxnSp>
      <p:cxnSp>
        <p:nvCxnSpPr>
          <p:cNvPr id="186" name="Google Shape;186;ge1839076b3_0_492"/>
          <p:cNvCxnSpPr/>
          <p:nvPr/>
        </p:nvCxnSpPr>
        <p:spPr>
          <a:xfrm rot="10800000">
            <a:off x="6096000" y="3014400"/>
            <a:ext cx="0" cy="3500700"/>
          </a:xfrm>
          <a:prstGeom prst="straightConnector1">
            <a:avLst/>
          </a:prstGeom>
          <a:noFill/>
          <a:ln cap="flat" cmpd="sng" w="38100">
            <a:solidFill>
              <a:schemeClr val="dk1"/>
            </a:solidFill>
            <a:prstDash val="solid"/>
            <a:round/>
            <a:headEnd len="med" w="med" type="none"/>
            <a:tailEnd len="med" w="med" type="none"/>
          </a:ln>
        </p:spPr>
      </p:cxnSp>
      <p:sp>
        <p:nvSpPr>
          <p:cNvPr id="187" name="Google Shape;187;ge1839076b3_0_492"/>
          <p:cNvSpPr txBox="1"/>
          <p:nvPr/>
        </p:nvSpPr>
        <p:spPr>
          <a:xfrm>
            <a:off x="6963375" y="1883850"/>
            <a:ext cx="3000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Градиентная</a:t>
            </a:r>
            <a:endParaRPr sz="2400">
              <a:solidFill>
                <a:srgbClr val="2064FB"/>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ru-RU" sz="2400">
                <a:solidFill>
                  <a:srgbClr val="2064FB"/>
                </a:solidFill>
                <a:latin typeface="Montserrat SemiBold"/>
                <a:ea typeface="Montserrat SemiBold"/>
                <a:cs typeface="Montserrat SemiBold"/>
                <a:sym typeface="Montserrat SemiBold"/>
              </a:rPr>
              <a:t>Политика</a:t>
            </a:r>
            <a:endParaRPr sz="2400">
              <a:solidFill>
                <a:srgbClr val="2064FB"/>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e1839076b3_0_595"/>
          <p:cNvSpPr/>
          <p:nvPr/>
        </p:nvSpPr>
        <p:spPr>
          <a:xfrm>
            <a:off x="-1087587" y="5215100"/>
            <a:ext cx="2188800" cy="2266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pic>
        <p:nvPicPr>
          <p:cNvPr id="194" name="Google Shape;194;ge1839076b3_0_595"/>
          <p:cNvPicPr preferRelativeResize="0"/>
          <p:nvPr/>
        </p:nvPicPr>
        <p:blipFill rotWithShape="1">
          <a:blip r:embed="rId3">
            <a:alphaModFix/>
          </a:blip>
          <a:srcRect b="0" l="43381" r="8201" t="0"/>
          <a:stretch/>
        </p:blipFill>
        <p:spPr>
          <a:xfrm flipH="1">
            <a:off x="7728500" y="0"/>
            <a:ext cx="5795700" cy="6906000"/>
          </a:xfrm>
          <a:prstGeom prst="parallelogram">
            <a:avLst>
              <a:gd fmla="val 55188" name="adj"/>
            </a:avLst>
          </a:prstGeom>
          <a:noFill/>
          <a:ln>
            <a:noFill/>
          </a:ln>
        </p:spPr>
      </p:pic>
      <p:sp>
        <p:nvSpPr>
          <p:cNvPr id="195" name="Google Shape;195;ge1839076b3_0_595"/>
          <p:cNvSpPr/>
          <p:nvPr/>
        </p:nvSpPr>
        <p:spPr>
          <a:xfrm rot="10800000">
            <a:off x="10837575" y="-21050"/>
            <a:ext cx="5359500" cy="5717400"/>
          </a:xfrm>
          <a:prstGeom prst="triangle">
            <a:avLst>
              <a:gd fmla="val 50068" name="adj"/>
            </a:avLst>
          </a:prstGeom>
          <a:solidFill>
            <a:srgbClr val="C9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 </a:t>
            </a:r>
            <a:endParaRPr sz="1500"/>
          </a:p>
        </p:txBody>
      </p:sp>
      <p:sp>
        <p:nvSpPr>
          <p:cNvPr id="196" name="Google Shape;196;ge1839076b3_0_595"/>
          <p:cNvSpPr/>
          <p:nvPr/>
        </p:nvSpPr>
        <p:spPr>
          <a:xfrm>
            <a:off x="727667" y="383979"/>
            <a:ext cx="7313100" cy="10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4500"/>
              <a:buNone/>
            </a:pPr>
            <a:r>
              <a:rPr lang="ru-RU" sz="4000">
                <a:solidFill>
                  <a:srgbClr val="2064FB"/>
                </a:solidFill>
                <a:latin typeface="Montserrat ExtraBold"/>
                <a:ea typeface="Montserrat ExtraBold"/>
                <a:cs typeface="Montserrat ExtraBold"/>
                <a:sym typeface="Montserrat ExtraBold"/>
              </a:rPr>
              <a:t>Предобработка </a:t>
            </a:r>
            <a:br>
              <a:rPr lang="ru-RU" sz="4000">
                <a:solidFill>
                  <a:srgbClr val="2064FB"/>
                </a:solidFill>
                <a:latin typeface="Montserrat ExtraBold"/>
                <a:ea typeface="Montserrat ExtraBold"/>
                <a:cs typeface="Montserrat ExtraBold"/>
                <a:sym typeface="Montserrat ExtraBold"/>
              </a:rPr>
            </a:br>
            <a:r>
              <a:rPr lang="ru-RU" sz="4000">
                <a:solidFill>
                  <a:srgbClr val="2064FB"/>
                </a:solidFill>
                <a:latin typeface="Montserrat ExtraBold"/>
                <a:ea typeface="Montserrat ExtraBold"/>
                <a:cs typeface="Montserrat ExtraBold"/>
                <a:sym typeface="Montserrat ExtraBold"/>
              </a:rPr>
              <a:t>Наград </a:t>
            </a:r>
            <a:r>
              <a:rPr lang="ru-RU" sz="4000">
                <a:solidFill>
                  <a:schemeClr val="dk1"/>
                </a:solidFill>
                <a:latin typeface="Montserrat Medium"/>
                <a:ea typeface="Montserrat Medium"/>
                <a:cs typeface="Montserrat Medium"/>
                <a:sym typeface="Montserrat Medium"/>
              </a:rPr>
              <a:t>(теория)</a:t>
            </a:r>
            <a:endParaRPr sz="4600">
              <a:solidFill>
                <a:schemeClr val="dk1"/>
              </a:solidFill>
              <a:latin typeface="Montserrat Medium"/>
              <a:ea typeface="Montserrat Medium"/>
              <a:cs typeface="Montserrat Medium"/>
              <a:sym typeface="Montserrat Medium"/>
            </a:endParaRPr>
          </a:p>
        </p:txBody>
      </p:sp>
      <p:sp>
        <p:nvSpPr>
          <p:cNvPr id="197" name="Google Shape;197;ge1839076b3_0_595"/>
          <p:cNvSpPr txBox="1"/>
          <p:nvPr>
            <p:ph idx="1" type="body"/>
          </p:nvPr>
        </p:nvSpPr>
        <p:spPr>
          <a:xfrm>
            <a:off x="304800" y="2015700"/>
            <a:ext cx="9468000" cy="48903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Очень часто, награда лишь выдается в один, конкретный момент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когда что-то хорошее (или плохое) происходит в среде - но к этому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результату приводит не одно действие, за которое назначается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награда, а ряд действий.</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Даже в случае где награды выдаются на каждом шагу, они будут отражать</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 то, что случилось за конкретный момент, и никак не будут учитывать как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текущее событие может позволить или исключить что-то в будущем.</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Чтобы компенсировать за этот факт, после того как мы собираем все награды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за эпизод, мы “предобрабатываем” эти награды чтобы они также назначались </a:t>
            </a:r>
            <a:br>
              <a:rPr lang="ru-RU" sz="1600">
                <a:solidFill>
                  <a:schemeClr val="dk1"/>
                </a:solidFill>
                <a:latin typeface="Montserrat"/>
                <a:ea typeface="Montserrat"/>
                <a:cs typeface="Montserrat"/>
                <a:sym typeface="Montserrat"/>
              </a:rPr>
            </a:br>
            <a:r>
              <a:rPr lang="ru-RU" sz="1600">
                <a:solidFill>
                  <a:schemeClr val="dk1"/>
                </a:solidFill>
                <a:latin typeface="Montserrat"/>
                <a:ea typeface="Montserrat"/>
                <a:cs typeface="Montserrat"/>
                <a:sym typeface="Montserrat"/>
              </a:rPr>
              <a:t>на предыдущие шаги. Такая предобработка будет не точной, и истинные значения состояний будут зашумленными - именно из-за этой зашумленности обучение градиентной политики требует большой размер пакета.</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Алгоритм Q-обучения содержит нужные уравнения чтобы справиться с этим. Предобрабатывать награды нужно только в алгоритмах градиентной политики.</a:t>
            </a:r>
            <a:endParaRPr sz="1600">
              <a:solidFill>
                <a:schemeClr val="dk1"/>
              </a:solidFill>
              <a:latin typeface="Montserrat"/>
              <a:ea typeface="Montserrat"/>
              <a:cs typeface="Montserrat"/>
              <a:sym typeface="Montserrat"/>
            </a:endParaRPr>
          </a:p>
          <a:p>
            <a:pPr indent="0" lvl="0" marL="91440" rtl="0" algn="l">
              <a:lnSpc>
                <a:spcPct val="115000"/>
              </a:lnSpc>
              <a:spcBef>
                <a:spcPts val="1400"/>
              </a:spcBef>
              <a:spcAft>
                <a:spcPts val="0"/>
              </a:spcAft>
              <a:buSzPts val="1800"/>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SzPts val="1800"/>
              <a:buNone/>
            </a:pPr>
            <a:r>
              <a:t/>
            </a:r>
            <a:endParaRPr sz="1600">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SzPts val="1800"/>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000"/>
              </a:spcBef>
              <a:spcAft>
                <a:spcPts val="1000"/>
              </a:spcAft>
              <a:buSzPts val="1800"/>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e1839076b3_0_692"/>
          <p:cNvPicPr preferRelativeResize="0"/>
          <p:nvPr/>
        </p:nvPicPr>
        <p:blipFill>
          <a:blip r:embed="rId3">
            <a:alphaModFix/>
          </a:blip>
          <a:stretch>
            <a:fillRect/>
          </a:stretch>
        </p:blipFill>
        <p:spPr>
          <a:xfrm>
            <a:off x="1768575" y="4195100"/>
            <a:ext cx="9134698" cy="2700975"/>
          </a:xfrm>
          <a:prstGeom prst="rect">
            <a:avLst/>
          </a:prstGeom>
          <a:noFill/>
          <a:ln>
            <a:noFill/>
          </a:ln>
        </p:spPr>
      </p:pic>
      <p:grpSp>
        <p:nvGrpSpPr>
          <p:cNvPr id="204" name="Google Shape;204;ge1839076b3_0_692"/>
          <p:cNvGrpSpPr/>
          <p:nvPr/>
        </p:nvGrpSpPr>
        <p:grpSpPr>
          <a:xfrm>
            <a:off x="-1504942" y="0"/>
            <a:ext cx="16313617" cy="9406323"/>
            <a:chOff x="-1504942" y="0"/>
            <a:chExt cx="16313617" cy="9406323"/>
          </a:xfrm>
        </p:grpSpPr>
        <p:pic>
          <p:nvPicPr>
            <p:cNvPr descr="D:\Наташа\корел\сувалкина\презентация НЕЙРОНКИ\ДОД\20.png" id="205" name="Google Shape;205;ge1839076b3_0_692"/>
            <p:cNvPicPr preferRelativeResize="0"/>
            <p:nvPr/>
          </p:nvPicPr>
          <p:blipFill rotWithShape="1">
            <a:blip r:embed="rId4">
              <a:alphaModFix/>
            </a:blip>
            <a:srcRect b="0" l="0" r="0" t="0"/>
            <a:stretch/>
          </p:blipFill>
          <p:spPr>
            <a:xfrm>
              <a:off x="-304352" y="5483975"/>
              <a:ext cx="4169400" cy="2105299"/>
            </a:xfrm>
            <a:prstGeom prst="flowChartExtract">
              <a:avLst/>
            </a:prstGeom>
            <a:noFill/>
            <a:ln>
              <a:noFill/>
            </a:ln>
          </p:spPr>
        </p:pic>
        <p:pic>
          <p:nvPicPr>
            <p:cNvPr descr="D:\Наташа\корел\сувалкина\презентация НЕЙРОНКИ\ДОД\20.png" id="206" name="Google Shape;206;ge1839076b3_0_692"/>
            <p:cNvPicPr preferRelativeResize="0"/>
            <p:nvPr/>
          </p:nvPicPr>
          <p:blipFill rotWithShape="1">
            <a:blip r:embed="rId4">
              <a:alphaModFix/>
            </a:blip>
            <a:srcRect b="0" l="0" r="0" t="0"/>
            <a:stretch/>
          </p:blipFill>
          <p:spPr>
            <a:xfrm flipH="1" rot="10800000">
              <a:off x="9715500" y="0"/>
              <a:ext cx="5093175" cy="2571750"/>
            </a:xfrm>
            <a:prstGeom prst="flowChartExtract">
              <a:avLst/>
            </a:prstGeom>
            <a:noFill/>
            <a:ln>
              <a:noFill/>
            </a:ln>
          </p:spPr>
        </p:pic>
        <p:sp>
          <p:nvSpPr>
            <p:cNvPr id="207" name="Google Shape;207;ge1839076b3_0_692"/>
            <p:cNvSpPr/>
            <p:nvPr/>
          </p:nvSpPr>
          <p:spPr>
            <a:xfrm rot="8100000">
              <a:off x="-894347" y="5847006"/>
              <a:ext cx="2948211" cy="2948635"/>
            </a:xfrm>
            <a:prstGeom prst="rtTriangle">
              <a:avLst/>
            </a:prstGeom>
            <a:noFill/>
            <a:ln cap="flat" cmpd="sng" w="76200">
              <a:solidFill>
                <a:srgbClr val="C9CF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sp>
        <p:nvSpPr>
          <p:cNvPr id="208" name="Google Shape;208;ge1839076b3_0_692"/>
          <p:cNvSpPr txBox="1"/>
          <p:nvPr/>
        </p:nvSpPr>
        <p:spPr>
          <a:xfrm flipH="1">
            <a:off x="577050" y="347825"/>
            <a:ext cx="11329200" cy="918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500"/>
              <a:buFont typeface="Arial"/>
              <a:buNone/>
            </a:pPr>
            <a:r>
              <a:rPr lang="ru-RU" sz="4400">
                <a:solidFill>
                  <a:schemeClr val="dk1"/>
                </a:solidFill>
                <a:latin typeface="Montserrat ExtraBold"/>
                <a:ea typeface="Montserrat ExtraBold"/>
                <a:cs typeface="Montserrat ExtraBold"/>
                <a:sym typeface="Montserrat ExtraBold"/>
              </a:rPr>
              <a:t>Сценарий - скудные награды</a:t>
            </a:r>
            <a:endParaRPr i="0" sz="4900" u="none" cap="none" strike="noStrike">
              <a:solidFill>
                <a:schemeClr val="dk1"/>
              </a:solidFill>
              <a:latin typeface="Montserrat ExtraBold"/>
              <a:ea typeface="Montserrat ExtraBold"/>
              <a:cs typeface="Montserrat ExtraBold"/>
              <a:sym typeface="Montserrat ExtraBold"/>
            </a:endParaRPr>
          </a:p>
        </p:txBody>
      </p:sp>
      <p:cxnSp>
        <p:nvCxnSpPr>
          <p:cNvPr id="209" name="Google Shape;209;ge1839076b3_0_692"/>
          <p:cNvCxnSpPr/>
          <p:nvPr/>
        </p:nvCxnSpPr>
        <p:spPr>
          <a:xfrm rot="10800000">
            <a:off x="667200" y="1371600"/>
            <a:ext cx="11753400" cy="0"/>
          </a:xfrm>
          <a:prstGeom prst="straightConnector1">
            <a:avLst/>
          </a:prstGeom>
          <a:noFill/>
          <a:ln cap="flat" cmpd="sng" w="38100">
            <a:solidFill>
              <a:schemeClr val="dk1"/>
            </a:solidFill>
            <a:prstDash val="solid"/>
            <a:round/>
            <a:headEnd len="med" w="med" type="none"/>
            <a:tailEnd len="med" w="med" type="none"/>
          </a:ln>
        </p:spPr>
      </p:cxnSp>
      <p:sp>
        <p:nvSpPr>
          <p:cNvPr id="210" name="Google Shape;210;ge1839076b3_0_692"/>
          <p:cNvSpPr txBox="1"/>
          <p:nvPr>
            <p:ph idx="1" type="body"/>
          </p:nvPr>
        </p:nvSpPr>
        <p:spPr>
          <a:xfrm>
            <a:off x="553050" y="1598600"/>
            <a:ext cx="10434900" cy="26502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Скудные награды - это когда мы получаем награду не за каждое действие, а только в те моменты когда происходит какое-то (не частое) событие. Пример: играем в виртуальный теннис и награда назначается только когда один из игроков забивает гол.</a:t>
            </a:r>
            <a:endParaRPr sz="1600">
              <a:solidFill>
                <a:schemeClr val="dk1"/>
              </a:solidFill>
              <a:latin typeface="Montserrat"/>
              <a:ea typeface="Montserrat"/>
              <a:cs typeface="Montserrat"/>
              <a:sym typeface="Montserrat"/>
            </a:endParaRPr>
          </a:p>
          <a:p>
            <a:pPr indent="-330200" lvl="0" marL="457200" rtl="0" algn="l">
              <a:lnSpc>
                <a:spcPct val="100000"/>
              </a:lnSpc>
              <a:spcBef>
                <a:spcPts val="1000"/>
              </a:spcBef>
              <a:spcAft>
                <a:spcPts val="0"/>
              </a:spcAft>
              <a:buClr>
                <a:schemeClr val="dk1"/>
              </a:buClr>
              <a:buSzPts val="1600"/>
              <a:buFont typeface="Montserrat"/>
              <a:buChar char="●"/>
            </a:pPr>
            <a:r>
              <a:rPr lang="ru-RU" sz="1600">
                <a:solidFill>
                  <a:schemeClr val="dk1"/>
                </a:solidFill>
                <a:latin typeface="Montserrat"/>
                <a:ea typeface="Montserrat"/>
                <a:cs typeface="Montserrat"/>
                <a:sym typeface="Montserrat"/>
              </a:rPr>
              <a:t>Действие, которое привело к забитию гола могло быть принято 10 шагов назад, тем временем как на момент назначения награды действие уже не важно. По этому, нужно назначить соответствующую награду 10 шагов назад.</a:t>
            </a:r>
            <a:endParaRPr sz="1600">
              <a:solidFill>
                <a:schemeClr val="dk1"/>
              </a:solidFill>
              <a:latin typeface="Montserrat"/>
              <a:ea typeface="Montserrat"/>
              <a:cs typeface="Montserrat"/>
              <a:sym typeface="Montserrat"/>
            </a:endParaRPr>
          </a:p>
          <a:p>
            <a:pPr indent="0" lvl="0" marL="91440" rtl="0" algn="l">
              <a:lnSpc>
                <a:spcPct val="150000"/>
              </a:lnSpc>
              <a:spcBef>
                <a:spcPts val="1400"/>
              </a:spcBef>
              <a:spcAft>
                <a:spcPts val="0"/>
              </a:spcAft>
              <a:buSzPts val="1800"/>
              <a:buNone/>
            </a:pPr>
            <a:r>
              <a:t/>
            </a:r>
            <a:endParaRPr sz="1600">
              <a:solidFill>
                <a:schemeClr val="dk1"/>
              </a:solidFill>
              <a:latin typeface="Montserrat"/>
              <a:ea typeface="Montserrat"/>
              <a:cs typeface="Montserrat"/>
              <a:sym typeface="Montserrat"/>
            </a:endParaRPr>
          </a:p>
          <a:p>
            <a:pPr indent="0" lvl="0" marL="0" rtl="0" algn="l">
              <a:lnSpc>
                <a:spcPct val="150000"/>
              </a:lnSpc>
              <a:spcBef>
                <a:spcPts val="1000"/>
              </a:spcBef>
              <a:spcAft>
                <a:spcPts val="0"/>
              </a:spcAft>
              <a:buSzPts val="1800"/>
              <a:buNone/>
            </a:pPr>
            <a:r>
              <a:t/>
            </a:r>
            <a:endParaRPr sz="1600">
              <a:solidFill>
                <a:schemeClr val="dk1"/>
              </a:solidFill>
              <a:latin typeface="Montserrat"/>
              <a:ea typeface="Montserrat"/>
              <a:cs typeface="Montserrat"/>
              <a:sym typeface="Montserrat"/>
            </a:endParaRPr>
          </a:p>
          <a:p>
            <a:pPr indent="0" lvl="0" marL="457200" rtl="0" algn="l">
              <a:lnSpc>
                <a:spcPct val="150000"/>
              </a:lnSpc>
              <a:spcBef>
                <a:spcPts val="1000"/>
              </a:spcBef>
              <a:spcAft>
                <a:spcPts val="0"/>
              </a:spcAft>
              <a:buSzPts val="1800"/>
              <a:buNone/>
            </a:pPr>
            <a:r>
              <a:t/>
            </a:r>
            <a:endParaRPr sz="1600">
              <a:solidFill>
                <a:schemeClr val="dk1"/>
              </a:solidFill>
              <a:latin typeface="Montserrat"/>
              <a:ea typeface="Montserrat"/>
              <a:cs typeface="Montserrat"/>
              <a:sym typeface="Montserrat"/>
            </a:endParaRPr>
          </a:p>
          <a:p>
            <a:pPr indent="0" lvl="0" marL="0" rtl="0" algn="l">
              <a:lnSpc>
                <a:spcPct val="150000"/>
              </a:lnSpc>
              <a:spcBef>
                <a:spcPts val="1000"/>
              </a:spcBef>
              <a:spcAft>
                <a:spcPts val="1000"/>
              </a:spcAft>
              <a:buSzPts val="1800"/>
              <a:buNone/>
            </a:pPr>
            <a:r>
              <a:t/>
            </a:r>
            <a:endParaRPr sz="1600">
              <a:solidFill>
                <a:schemeClr val="dk1"/>
              </a:solidFill>
              <a:latin typeface="Montserrat"/>
              <a:ea typeface="Montserrat"/>
              <a:cs typeface="Montserrat"/>
              <a:sym typeface="Montserrat"/>
            </a:endParaRPr>
          </a:p>
        </p:txBody>
      </p:sp>
      <p:sp>
        <p:nvSpPr>
          <p:cNvPr id="211" name="Google Shape;211;ge1839076b3_0_692"/>
          <p:cNvSpPr txBox="1"/>
          <p:nvPr/>
        </p:nvSpPr>
        <p:spPr>
          <a:xfrm>
            <a:off x="1351875" y="3466100"/>
            <a:ext cx="978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u="sng">
                <a:latin typeface="Montserrat"/>
                <a:ea typeface="Montserrat"/>
                <a:cs typeface="Montserrat"/>
                <a:sym typeface="Montserrat"/>
              </a:rPr>
              <a:t>Итоги предобработки</a:t>
            </a:r>
            <a:endParaRPr b="1" sz="2000" u="sng">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600"/>
                                        <p:tgtEl>
                                          <p:spTgt spid="2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600"/>
                                        <p:tgtEl>
                                          <p:spTgt spid="2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